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68" r:id="rId5"/>
    <p:sldId id="271" r:id="rId6"/>
    <p:sldId id="259" r:id="rId7"/>
    <p:sldId id="272" r:id="rId8"/>
    <p:sldId id="274" r:id="rId9"/>
    <p:sldId id="273" r:id="rId10"/>
    <p:sldId id="260" r:id="rId11"/>
    <p:sldId id="261" r:id="rId12"/>
    <p:sldId id="275" r:id="rId13"/>
    <p:sldId id="264" r:id="rId14"/>
    <p:sldId id="266" r:id="rId15"/>
    <p:sldId id="267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Montserrat" panose="020B0604020202020204" charset="-18"/>
      <p:regular r:id="rId24"/>
      <p:bold r:id="rId25"/>
      <p:italic r:id="rId26"/>
      <p:boldItalic r:id="rId27"/>
    </p:embeddedFont>
    <p:embeddedFont>
      <p:font typeface="Open Sans" panose="020B0604020202020204" charset="0"/>
      <p:regular r:id="rId28"/>
      <p:bold r:id="rId29"/>
      <p:italic r:id="rId30"/>
      <p:boldItalic r:id="rId31"/>
    </p:embeddedFont>
    <p:embeddedFont>
      <p:font typeface="Open Sans SemiBold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420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D0C723-8FD7-4519-8433-7C4E4CA63A94}" type="doc">
      <dgm:prSet loTypeId="urn:microsoft.com/office/officeart/2005/8/layout/cycle3" loCatId="cycle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pl-PL"/>
        </a:p>
      </dgm:t>
    </dgm:pt>
    <dgm:pt modelId="{AFE601EA-C536-4BCB-9400-04052A8ACAEA}">
      <dgm:prSet phldrT="[Tekst]" phldr="0"/>
      <dgm:spPr/>
      <dgm:t>
        <a:bodyPr/>
        <a:lstStyle/>
        <a:p>
          <a:pPr rtl="0"/>
          <a:r>
            <a:rPr lang="pl-PL" dirty="0">
              <a:latin typeface="Calibri"/>
              <a:cs typeface="Calibri"/>
            </a:rPr>
            <a:t>Działalność twórcza</a:t>
          </a:r>
          <a:endParaRPr lang="pl-PL" dirty="0"/>
        </a:p>
      </dgm:t>
    </dgm:pt>
    <dgm:pt modelId="{28CC9C3C-8A35-40DA-A1CA-B6DC87632196}" type="parTrans" cxnId="{61E841E4-2C59-468E-BD73-6B07DD613690}">
      <dgm:prSet/>
      <dgm:spPr/>
      <dgm:t>
        <a:bodyPr/>
        <a:lstStyle/>
        <a:p>
          <a:endParaRPr lang="pl-PL"/>
        </a:p>
      </dgm:t>
    </dgm:pt>
    <dgm:pt modelId="{DDD5C911-CDF4-4B46-AE5B-80C112125D67}" type="sibTrans" cxnId="{61E841E4-2C59-468E-BD73-6B07DD613690}">
      <dgm:prSet/>
      <dgm:spPr/>
      <dgm:t>
        <a:bodyPr/>
        <a:lstStyle/>
        <a:p>
          <a:endParaRPr lang="pl-PL"/>
        </a:p>
      </dgm:t>
    </dgm:pt>
    <dgm:pt modelId="{2F10667C-E88E-418F-9CA9-FDBAEEE6EEBA}">
      <dgm:prSet phldrT="[Tekst]" phldr="0"/>
      <dgm:spPr/>
      <dgm:t>
        <a:bodyPr/>
        <a:lstStyle/>
        <a:p>
          <a:pPr rtl="0"/>
          <a:r>
            <a:rPr lang="pl-PL" dirty="0">
              <a:latin typeface="Calibri"/>
              <a:cs typeface="Calibri"/>
            </a:rPr>
            <a:t>Prowadzona w sposób systematyczny</a:t>
          </a:r>
          <a:endParaRPr lang="pl-PL" dirty="0"/>
        </a:p>
      </dgm:t>
    </dgm:pt>
    <dgm:pt modelId="{2FBB1B3B-4191-44A0-B63E-28E63353C506}" type="parTrans" cxnId="{972C5D09-B9A7-47AA-BFA2-C398D753D0CC}">
      <dgm:prSet/>
      <dgm:spPr/>
      <dgm:t>
        <a:bodyPr/>
        <a:lstStyle/>
        <a:p>
          <a:endParaRPr lang="pl-PL"/>
        </a:p>
      </dgm:t>
    </dgm:pt>
    <dgm:pt modelId="{37C67460-7843-4AF7-AF7C-85644697DEA6}" type="sibTrans" cxnId="{972C5D09-B9A7-47AA-BFA2-C398D753D0CC}">
      <dgm:prSet/>
      <dgm:spPr/>
      <dgm:t>
        <a:bodyPr/>
        <a:lstStyle/>
        <a:p>
          <a:endParaRPr lang="pl-PL"/>
        </a:p>
      </dgm:t>
    </dgm:pt>
    <dgm:pt modelId="{EFE7BAB3-1EAE-41F6-A447-06CF53EBD318}">
      <dgm:prSet phldrT="[Tekst]" phldr="0"/>
      <dgm:spPr/>
      <dgm:t>
        <a:bodyPr/>
        <a:lstStyle/>
        <a:p>
          <a:pPr rtl="0"/>
          <a:r>
            <a:rPr lang="pl-PL" dirty="0">
              <a:latin typeface="Calibri"/>
              <a:cs typeface="Calibri"/>
            </a:rPr>
            <a:t>Wykorzystująca zasoby wiedzy do tworzenia nowych zastosowań</a:t>
          </a:r>
          <a:endParaRPr lang="pl-PL" dirty="0"/>
        </a:p>
      </dgm:t>
    </dgm:pt>
    <dgm:pt modelId="{CE4B2892-147C-4CD7-8D7E-56C4A7D602A8}" type="parTrans" cxnId="{D97B1A2F-7359-43A9-8B69-FD5BED9096B9}">
      <dgm:prSet/>
      <dgm:spPr/>
      <dgm:t>
        <a:bodyPr/>
        <a:lstStyle/>
        <a:p>
          <a:endParaRPr lang="pl-PL"/>
        </a:p>
      </dgm:t>
    </dgm:pt>
    <dgm:pt modelId="{AEE7A61A-0EE5-4F37-B6C8-9E765CEBFA7F}" type="sibTrans" cxnId="{D97B1A2F-7359-43A9-8B69-FD5BED9096B9}">
      <dgm:prSet/>
      <dgm:spPr/>
      <dgm:t>
        <a:bodyPr/>
        <a:lstStyle/>
        <a:p>
          <a:endParaRPr lang="pl-PL"/>
        </a:p>
      </dgm:t>
    </dgm:pt>
    <dgm:pt modelId="{1AF8B3DB-787D-42BA-A4EA-FCD5F7B74E20}">
      <dgm:prSet phldrT="[Tekst]" phldr="0"/>
      <dgm:spPr/>
      <dgm:t>
        <a:bodyPr/>
        <a:lstStyle/>
        <a:p>
          <a:pPr rtl="0"/>
          <a:r>
            <a:rPr lang="pl-PL" dirty="0"/>
            <a:t>Nie obejmująca prac polegających na rutynowych i okresowych zmianach</a:t>
          </a:r>
        </a:p>
      </dgm:t>
    </dgm:pt>
    <dgm:pt modelId="{D5D2A7B2-810E-490A-9AD8-B0A4F7E0E159}" type="parTrans" cxnId="{C1F87BD7-2341-4A6C-B06E-CA2559ED61F8}">
      <dgm:prSet/>
      <dgm:spPr/>
      <dgm:t>
        <a:bodyPr/>
        <a:lstStyle/>
        <a:p>
          <a:endParaRPr lang="pl-PL"/>
        </a:p>
      </dgm:t>
    </dgm:pt>
    <dgm:pt modelId="{07A82492-BC4C-46E5-A1A3-73C0D5E1E8C8}" type="sibTrans" cxnId="{C1F87BD7-2341-4A6C-B06E-CA2559ED61F8}">
      <dgm:prSet/>
      <dgm:spPr/>
      <dgm:t>
        <a:bodyPr/>
        <a:lstStyle/>
        <a:p>
          <a:endParaRPr lang="pl-PL"/>
        </a:p>
      </dgm:t>
    </dgm:pt>
    <dgm:pt modelId="{85EE7273-B532-4487-A575-AAFA0B16470D}">
      <dgm:prSet phldr="0"/>
      <dgm:spPr/>
      <dgm:t>
        <a:bodyPr/>
        <a:lstStyle/>
        <a:p>
          <a:pPr rtl="0"/>
          <a:r>
            <a:rPr lang="pl-PL" dirty="0"/>
            <a:t>Obejmująca prace rozwojowe i badania naukowe</a:t>
          </a:r>
        </a:p>
      </dgm:t>
    </dgm:pt>
    <dgm:pt modelId="{03DA63B0-C9A2-45B9-976A-6469B0D31D85}" type="parTrans" cxnId="{2E25982D-C6EF-416D-B965-DCC851DCA222}">
      <dgm:prSet/>
      <dgm:spPr/>
      <dgm:t>
        <a:bodyPr/>
        <a:lstStyle/>
        <a:p>
          <a:endParaRPr lang="pl-PL"/>
        </a:p>
      </dgm:t>
    </dgm:pt>
    <dgm:pt modelId="{53694985-C5C3-424D-89AB-BF4FEC5DA9C8}" type="sibTrans" cxnId="{2E25982D-C6EF-416D-B965-DCC851DCA222}">
      <dgm:prSet/>
      <dgm:spPr/>
      <dgm:t>
        <a:bodyPr/>
        <a:lstStyle/>
        <a:p>
          <a:endParaRPr lang="pl-PL"/>
        </a:p>
      </dgm:t>
    </dgm:pt>
    <dgm:pt modelId="{05389340-52FF-49DB-892F-7B82B6EAC3D5}" type="pres">
      <dgm:prSet presAssocID="{1FD0C723-8FD7-4519-8433-7C4E4CA63A94}" presName="Name0" presStyleCnt="0">
        <dgm:presLayoutVars>
          <dgm:dir/>
          <dgm:resizeHandles val="exact"/>
        </dgm:presLayoutVars>
      </dgm:prSet>
      <dgm:spPr/>
    </dgm:pt>
    <dgm:pt modelId="{6E22BA9C-E9E6-494C-9411-E5D9F2857D3C}" type="pres">
      <dgm:prSet presAssocID="{1FD0C723-8FD7-4519-8433-7C4E4CA63A94}" presName="cycle" presStyleCnt="0"/>
      <dgm:spPr/>
    </dgm:pt>
    <dgm:pt modelId="{84A4CB2B-08F8-4A42-BD02-7CC3DBDD9C40}" type="pres">
      <dgm:prSet presAssocID="{AFE601EA-C536-4BCB-9400-04052A8ACAEA}" presName="nodeFirstNode" presStyleLbl="node1" presStyleIdx="0" presStyleCnt="5">
        <dgm:presLayoutVars>
          <dgm:bulletEnabled val="1"/>
        </dgm:presLayoutVars>
      </dgm:prSet>
      <dgm:spPr/>
    </dgm:pt>
    <dgm:pt modelId="{B6EC8CC9-171D-40DA-9CBE-B847915AC328}" type="pres">
      <dgm:prSet presAssocID="{DDD5C911-CDF4-4B46-AE5B-80C112125D67}" presName="sibTransFirstNode" presStyleLbl="bgShp" presStyleIdx="0" presStyleCnt="1"/>
      <dgm:spPr/>
    </dgm:pt>
    <dgm:pt modelId="{75E8FA91-86FE-4DA1-A1A1-39ABD8681038}" type="pres">
      <dgm:prSet presAssocID="{2F10667C-E88E-418F-9CA9-FDBAEEE6EEBA}" presName="nodeFollowingNodes" presStyleLbl="node1" presStyleIdx="1" presStyleCnt="5">
        <dgm:presLayoutVars>
          <dgm:bulletEnabled val="1"/>
        </dgm:presLayoutVars>
      </dgm:prSet>
      <dgm:spPr/>
    </dgm:pt>
    <dgm:pt modelId="{6B1F25AD-6F8E-4DB2-9974-388450721D56}" type="pres">
      <dgm:prSet presAssocID="{EFE7BAB3-1EAE-41F6-A447-06CF53EBD318}" presName="nodeFollowingNodes" presStyleLbl="node1" presStyleIdx="2" presStyleCnt="5">
        <dgm:presLayoutVars>
          <dgm:bulletEnabled val="1"/>
        </dgm:presLayoutVars>
      </dgm:prSet>
      <dgm:spPr/>
    </dgm:pt>
    <dgm:pt modelId="{8D3BEFFB-A033-4908-AEE7-6B80370879C9}" type="pres">
      <dgm:prSet presAssocID="{1AF8B3DB-787D-42BA-A4EA-FCD5F7B74E20}" presName="nodeFollowingNodes" presStyleLbl="node1" presStyleIdx="3" presStyleCnt="5">
        <dgm:presLayoutVars>
          <dgm:bulletEnabled val="1"/>
        </dgm:presLayoutVars>
      </dgm:prSet>
      <dgm:spPr/>
    </dgm:pt>
    <dgm:pt modelId="{541C6F7E-3C89-4B2C-AC84-B3C44038733A}" type="pres">
      <dgm:prSet presAssocID="{85EE7273-B532-4487-A575-AAFA0B16470D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24E1F407-DD70-4DD8-9C63-8CFD77856033}" type="presOf" srcId="{1FD0C723-8FD7-4519-8433-7C4E4CA63A94}" destId="{05389340-52FF-49DB-892F-7B82B6EAC3D5}" srcOrd="0" destOrd="0" presId="urn:microsoft.com/office/officeart/2005/8/layout/cycle3"/>
    <dgm:cxn modelId="{972C5D09-B9A7-47AA-BFA2-C398D753D0CC}" srcId="{1FD0C723-8FD7-4519-8433-7C4E4CA63A94}" destId="{2F10667C-E88E-418F-9CA9-FDBAEEE6EEBA}" srcOrd="1" destOrd="0" parTransId="{2FBB1B3B-4191-44A0-B63E-28E63353C506}" sibTransId="{37C67460-7843-4AF7-AF7C-85644697DEA6}"/>
    <dgm:cxn modelId="{05962C19-B081-4B94-9450-FE1E16479368}" type="presOf" srcId="{85EE7273-B532-4487-A575-AAFA0B16470D}" destId="{541C6F7E-3C89-4B2C-AC84-B3C44038733A}" srcOrd="0" destOrd="0" presId="urn:microsoft.com/office/officeart/2005/8/layout/cycle3"/>
    <dgm:cxn modelId="{2E25982D-C6EF-416D-B965-DCC851DCA222}" srcId="{1FD0C723-8FD7-4519-8433-7C4E4CA63A94}" destId="{85EE7273-B532-4487-A575-AAFA0B16470D}" srcOrd="4" destOrd="0" parTransId="{03DA63B0-C9A2-45B9-976A-6469B0D31D85}" sibTransId="{53694985-C5C3-424D-89AB-BF4FEC5DA9C8}"/>
    <dgm:cxn modelId="{D97B1A2F-7359-43A9-8B69-FD5BED9096B9}" srcId="{1FD0C723-8FD7-4519-8433-7C4E4CA63A94}" destId="{EFE7BAB3-1EAE-41F6-A447-06CF53EBD318}" srcOrd="2" destOrd="0" parTransId="{CE4B2892-147C-4CD7-8D7E-56C4A7D602A8}" sibTransId="{AEE7A61A-0EE5-4F37-B6C8-9E765CEBFA7F}"/>
    <dgm:cxn modelId="{58C48630-B421-4624-B864-6E6238D88187}" type="presOf" srcId="{1AF8B3DB-787D-42BA-A4EA-FCD5F7B74E20}" destId="{8D3BEFFB-A033-4908-AEE7-6B80370879C9}" srcOrd="0" destOrd="0" presId="urn:microsoft.com/office/officeart/2005/8/layout/cycle3"/>
    <dgm:cxn modelId="{A37EB153-27F3-42B5-95D2-1F98A0959CD1}" type="presOf" srcId="{2F10667C-E88E-418F-9CA9-FDBAEEE6EEBA}" destId="{75E8FA91-86FE-4DA1-A1A1-39ABD8681038}" srcOrd="0" destOrd="0" presId="urn:microsoft.com/office/officeart/2005/8/layout/cycle3"/>
    <dgm:cxn modelId="{1EBC04B6-D9CF-4D36-AFE2-84DC9A393C09}" type="presOf" srcId="{AFE601EA-C536-4BCB-9400-04052A8ACAEA}" destId="{84A4CB2B-08F8-4A42-BD02-7CC3DBDD9C40}" srcOrd="0" destOrd="0" presId="urn:microsoft.com/office/officeart/2005/8/layout/cycle3"/>
    <dgm:cxn modelId="{D52D48BB-F358-4107-9008-EED6E4377BC5}" type="presOf" srcId="{DDD5C911-CDF4-4B46-AE5B-80C112125D67}" destId="{B6EC8CC9-171D-40DA-9CBE-B847915AC328}" srcOrd="0" destOrd="0" presId="urn:microsoft.com/office/officeart/2005/8/layout/cycle3"/>
    <dgm:cxn modelId="{C1F87BD7-2341-4A6C-B06E-CA2559ED61F8}" srcId="{1FD0C723-8FD7-4519-8433-7C4E4CA63A94}" destId="{1AF8B3DB-787D-42BA-A4EA-FCD5F7B74E20}" srcOrd="3" destOrd="0" parTransId="{D5D2A7B2-810E-490A-9AD8-B0A4F7E0E159}" sibTransId="{07A82492-BC4C-46E5-A1A3-73C0D5E1E8C8}"/>
    <dgm:cxn modelId="{CCBD7FE3-93E1-47E7-B49F-5695ED2B4216}" type="presOf" srcId="{EFE7BAB3-1EAE-41F6-A447-06CF53EBD318}" destId="{6B1F25AD-6F8E-4DB2-9974-388450721D56}" srcOrd="0" destOrd="0" presId="urn:microsoft.com/office/officeart/2005/8/layout/cycle3"/>
    <dgm:cxn modelId="{61E841E4-2C59-468E-BD73-6B07DD613690}" srcId="{1FD0C723-8FD7-4519-8433-7C4E4CA63A94}" destId="{AFE601EA-C536-4BCB-9400-04052A8ACAEA}" srcOrd="0" destOrd="0" parTransId="{28CC9C3C-8A35-40DA-A1CA-B6DC87632196}" sibTransId="{DDD5C911-CDF4-4B46-AE5B-80C112125D67}"/>
    <dgm:cxn modelId="{C9641BDE-FF3E-41E0-B331-3E19C6A84B69}" type="presParOf" srcId="{05389340-52FF-49DB-892F-7B82B6EAC3D5}" destId="{6E22BA9C-E9E6-494C-9411-E5D9F2857D3C}" srcOrd="0" destOrd="0" presId="urn:microsoft.com/office/officeart/2005/8/layout/cycle3"/>
    <dgm:cxn modelId="{1FF0B6FE-A81A-4BDD-AE4C-6ED4A4D0FB6E}" type="presParOf" srcId="{6E22BA9C-E9E6-494C-9411-E5D9F2857D3C}" destId="{84A4CB2B-08F8-4A42-BD02-7CC3DBDD9C40}" srcOrd="0" destOrd="0" presId="urn:microsoft.com/office/officeart/2005/8/layout/cycle3"/>
    <dgm:cxn modelId="{F284F05D-99B5-4A8E-9602-BEC1761638C5}" type="presParOf" srcId="{6E22BA9C-E9E6-494C-9411-E5D9F2857D3C}" destId="{B6EC8CC9-171D-40DA-9CBE-B847915AC328}" srcOrd="1" destOrd="0" presId="urn:microsoft.com/office/officeart/2005/8/layout/cycle3"/>
    <dgm:cxn modelId="{E88F6A23-9947-4A79-B702-1CFEC91F06D9}" type="presParOf" srcId="{6E22BA9C-E9E6-494C-9411-E5D9F2857D3C}" destId="{75E8FA91-86FE-4DA1-A1A1-39ABD8681038}" srcOrd="2" destOrd="0" presId="urn:microsoft.com/office/officeart/2005/8/layout/cycle3"/>
    <dgm:cxn modelId="{98A37541-372E-4C2E-B370-FB3BBF0BF1F3}" type="presParOf" srcId="{6E22BA9C-E9E6-494C-9411-E5D9F2857D3C}" destId="{6B1F25AD-6F8E-4DB2-9974-388450721D56}" srcOrd="3" destOrd="0" presId="urn:microsoft.com/office/officeart/2005/8/layout/cycle3"/>
    <dgm:cxn modelId="{F8E6F1B3-C9B0-495B-B90B-EBEC0846B35D}" type="presParOf" srcId="{6E22BA9C-E9E6-494C-9411-E5D9F2857D3C}" destId="{8D3BEFFB-A033-4908-AEE7-6B80370879C9}" srcOrd="4" destOrd="0" presId="urn:microsoft.com/office/officeart/2005/8/layout/cycle3"/>
    <dgm:cxn modelId="{4D661089-A325-4F4C-A1CE-089765EC4473}" type="presParOf" srcId="{6E22BA9C-E9E6-494C-9411-E5D9F2857D3C}" destId="{541C6F7E-3C89-4B2C-AC84-B3C44038733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EC8CC9-171D-40DA-9CBE-B847915AC328}">
      <dsp:nvSpPr>
        <dsp:cNvPr id="0" name=""/>
        <dsp:cNvSpPr/>
      </dsp:nvSpPr>
      <dsp:spPr>
        <a:xfrm>
          <a:off x="2323880" y="-34507"/>
          <a:ext cx="5371991" cy="5371991"/>
        </a:xfrm>
        <a:prstGeom prst="circularArrow">
          <a:avLst>
            <a:gd name="adj1" fmla="val 5544"/>
            <a:gd name="adj2" fmla="val 330680"/>
            <a:gd name="adj3" fmla="val 13740477"/>
            <a:gd name="adj4" fmla="val 17407576"/>
            <a:gd name="adj5" fmla="val 5757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A4CB2B-08F8-4A42-BD02-7CC3DBDD9C40}">
      <dsp:nvSpPr>
        <dsp:cNvPr id="0" name=""/>
        <dsp:cNvSpPr/>
      </dsp:nvSpPr>
      <dsp:spPr>
        <a:xfrm>
          <a:off x="3732945" y="1662"/>
          <a:ext cx="2553862" cy="1276931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Calibri"/>
              <a:cs typeface="Calibri"/>
            </a:rPr>
            <a:t>Działalność twórcza</a:t>
          </a:r>
          <a:endParaRPr lang="pl-PL" sz="1800" kern="1200" dirty="0"/>
        </a:p>
      </dsp:txBody>
      <dsp:txXfrm>
        <a:off x="3795280" y="63997"/>
        <a:ext cx="2429192" cy="1152261"/>
      </dsp:txXfrm>
    </dsp:sp>
    <dsp:sp modelId="{75E8FA91-86FE-4DA1-A1A1-39ABD8681038}">
      <dsp:nvSpPr>
        <dsp:cNvPr id="0" name=""/>
        <dsp:cNvSpPr/>
      </dsp:nvSpPr>
      <dsp:spPr>
        <a:xfrm>
          <a:off x="5911651" y="1584586"/>
          <a:ext cx="2553862" cy="1276931"/>
        </a:xfrm>
        <a:prstGeom prst="roundRect">
          <a:avLst/>
        </a:prstGeom>
        <a:solidFill>
          <a:schemeClr val="accent1">
            <a:shade val="50000"/>
            <a:hueOff val="144575"/>
            <a:satOff val="-3024"/>
            <a:lumOff val="16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Calibri"/>
              <a:cs typeface="Calibri"/>
            </a:rPr>
            <a:t>Prowadzona w sposób systematyczny</a:t>
          </a:r>
          <a:endParaRPr lang="pl-PL" sz="1800" kern="1200" dirty="0"/>
        </a:p>
      </dsp:txBody>
      <dsp:txXfrm>
        <a:off x="5973986" y="1646921"/>
        <a:ext cx="2429192" cy="1152261"/>
      </dsp:txXfrm>
    </dsp:sp>
    <dsp:sp modelId="{6B1F25AD-6F8E-4DB2-9974-388450721D56}">
      <dsp:nvSpPr>
        <dsp:cNvPr id="0" name=""/>
        <dsp:cNvSpPr/>
      </dsp:nvSpPr>
      <dsp:spPr>
        <a:xfrm>
          <a:off x="5079459" y="4145809"/>
          <a:ext cx="2553862" cy="1276931"/>
        </a:xfrm>
        <a:prstGeom prst="roundRect">
          <a:avLst/>
        </a:prstGeom>
        <a:solidFill>
          <a:schemeClr val="accent1">
            <a:shade val="50000"/>
            <a:hueOff val="289149"/>
            <a:satOff val="-6048"/>
            <a:lumOff val="33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Calibri"/>
              <a:cs typeface="Calibri"/>
            </a:rPr>
            <a:t>Wykorzystująca zasoby wiedzy do tworzenia nowych zastosowań</a:t>
          </a:r>
          <a:endParaRPr lang="pl-PL" sz="1800" kern="1200" dirty="0"/>
        </a:p>
      </dsp:txBody>
      <dsp:txXfrm>
        <a:off x="5141794" y="4208144"/>
        <a:ext cx="2429192" cy="1152261"/>
      </dsp:txXfrm>
    </dsp:sp>
    <dsp:sp modelId="{8D3BEFFB-A033-4908-AEE7-6B80370879C9}">
      <dsp:nvSpPr>
        <dsp:cNvPr id="0" name=""/>
        <dsp:cNvSpPr/>
      </dsp:nvSpPr>
      <dsp:spPr>
        <a:xfrm>
          <a:off x="2386430" y="4145809"/>
          <a:ext cx="2553862" cy="1276931"/>
        </a:xfrm>
        <a:prstGeom prst="roundRect">
          <a:avLst/>
        </a:prstGeom>
        <a:solidFill>
          <a:schemeClr val="accent1">
            <a:shade val="50000"/>
            <a:hueOff val="289149"/>
            <a:satOff val="-6048"/>
            <a:lumOff val="33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Nie obejmująca prac polegających na rutynowych i okresowych zmianach</a:t>
          </a:r>
        </a:p>
      </dsp:txBody>
      <dsp:txXfrm>
        <a:off x="2448765" y="4208144"/>
        <a:ext cx="2429192" cy="1152261"/>
      </dsp:txXfrm>
    </dsp:sp>
    <dsp:sp modelId="{541C6F7E-3C89-4B2C-AC84-B3C44038733A}">
      <dsp:nvSpPr>
        <dsp:cNvPr id="0" name=""/>
        <dsp:cNvSpPr/>
      </dsp:nvSpPr>
      <dsp:spPr>
        <a:xfrm>
          <a:off x="1554238" y="1584586"/>
          <a:ext cx="2553862" cy="1276931"/>
        </a:xfrm>
        <a:prstGeom prst="roundRect">
          <a:avLst/>
        </a:prstGeom>
        <a:solidFill>
          <a:schemeClr val="accent1">
            <a:shade val="50000"/>
            <a:hueOff val="144575"/>
            <a:satOff val="-3024"/>
            <a:lumOff val="16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Obejmująca prace rozwojowe i badania naukowe</a:t>
          </a:r>
        </a:p>
      </dsp:txBody>
      <dsp:txXfrm>
        <a:off x="1616573" y="1646921"/>
        <a:ext cx="2429192" cy="1152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345286F1-8965-4D5E-ACB7-24DC2E45A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>
            <a:extLst>
              <a:ext uri="{FF2B5EF4-FFF2-40B4-BE49-F238E27FC236}">
                <a16:creationId xmlns:a16="http://schemas.microsoft.com/office/drawing/2014/main" id="{DBFB4AB8-1875-9404-B6B7-C8556CAF05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>
            <a:extLst>
              <a:ext uri="{FF2B5EF4-FFF2-40B4-BE49-F238E27FC236}">
                <a16:creationId xmlns:a16="http://schemas.microsoft.com/office/drawing/2014/main" id="{376E6280-BDC4-9324-7610-86A11BCC40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6644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A117D619-DCF1-BD53-0E5C-8F9B72FA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>
            <a:extLst>
              <a:ext uri="{FF2B5EF4-FFF2-40B4-BE49-F238E27FC236}">
                <a16:creationId xmlns:a16="http://schemas.microsoft.com/office/drawing/2014/main" id="{6F1E1EB0-AF48-1F2C-A4E4-ADD2405CB7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>
            <a:extLst>
              <a:ext uri="{FF2B5EF4-FFF2-40B4-BE49-F238E27FC236}">
                <a16:creationId xmlns:a16="http://schemas.microsoft.com/office/drawing/2014/main" id="{EBB592E3-1C16-9620-17D4-26CBC74BD5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6487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>
          <a:extLst>
            <a:ext uri="{FF2B5EF4-FFF2-40B4-BE49-F238E27FC236}">
              <a16:creationId xmlns:a16="http://schemas.microsoft.com/office/drawing/2014/main" id="{FA9A7B06-DCDF-5471-B6A6-FC506A231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>
            <a:extLst>
              <a:ext uri="{FF2B5EF4-FFF2-40B4-BE49-F238E27FC236}">
                <a16:creationId xmlns:a16="http://schemas.microsoft.com/office/drawing/2014/main" id="{B7898C4D-A996-3D73-1E4C-C48F68EB43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>
            <a:extLst>
              <a:ext uri="{FF2B5EF4-FFF2-40B4-BE49-F238E27FC236}">
                <a16:creationId xmlns:a16="http://schemas.microsoft.com/office/drawing/2014/main" id="{AB129319-59DD-F28C-2E4E-2DB8F77548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8963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71BDD588-18F4-EACE-D989-B5714B1B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>
            <a:extLst>
              <a:ext uri="{FF2B5EF4-FFF2-40B4-BE49-F238E27FC236}">
                <a16:creationId xmlns:a16="http://schemas.microsoft.com/office/drawing/2014/main" id="{CA3E9043-8224-EF20-0D99-366119E8AC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>
            <a:extLst>
              <a:ext uri="{FF2B5EF4-FFF2-40B4-BE49-F238E27FC236}">
                <a16:creationId xmlns:a16="http://schemas.microsoft.com/office/drawing/2014/main" id="{E3EE9D69-6C19-6F72-A2C2-5289B6F629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3341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>
          <a:extLst>
            <a:ext uri="{FF2B5EF4-FFF2-40B4-BE49-F238E27FC236}">
              <a16:creationId xmlns:a16="http://schemas.microsoft.com/office/drawing/2014/main" id="{B8C4BE3C-26C5-CA06-0FBE-1349EC586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>
            <a:extLst>
              <a:ext uri="{FF2B5EF4-FFF2-40B4-BE49-F238E27FC236}">
                <a16:creationId xmlns:a16="http://schemas.microsoft.com/office/drawing/2014/main" id="{002C0450-04A6-E7F2-AF6B-F83476167A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9:notes">
            <a:extLst>
              <a:ext uri="{FF2B5EF4-FFF2-40B4-BE49-F238E27FC236}">
                <a16:creationId xmlns:a16="http://schemas.microsoft.com/office/drawing/2014/main" id="{B777C9F5-F1E9-A96E-54BB-233B8996B7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4067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4984" y="481775"/>
            <a:ext cx="10213848" cy="39202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1904619" y="4883849"/>
            <a:ext cx="806881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64748B"/>
                </a:solidFill>
                <a:latin typeface="Aptos Display" panose="020B0004020202020204" pitchFamily="34" charset="0"/>
                <a:ea typeface="Open Sans SemiBold"/>
                <a:cs typeface="Open Sans SemiBold"/>
                <a:sym typeface="Open Sans SemiBold"/>
              </a:rPr>
              <a:t>Jak </a:t>
            </a:r>
            <a:r>
              <a:rPr lang="en-US" sz="1800" b="1" i="0" u="none" strike="noStrike" cap="none" dirty="0" err="1">
                <a:solidFill>
                  <a:srgbClr val="64748B"/>
                </a:solidFill>
                <a:latin typeface="Aptos Display" panose="020B0004020202020204" pitchFamily="34" charset="0"/>
                <a:ea typeface="Open Sans SemiBold"/>
                <a:cs typeface="Open Sans SemiBold"/>
                <a:sym typeface="Open Sans SemiBold"/>
              </a:rPr>
              <a:t>przekształcić</a:t>
            </a:r>
            <a:r>
              <a:rPr lang="en-US" sz="1800" b="1" i="0" u="none" strike="noStrike" cap="none" dirty="0">
                <a:solidFill>
                  <a:srgbClr val="64748B"/>
                </a:solidFill>
                <a:latin typeface="Aptos Display" panose="020B0004020202020204" pitchFamily="34" charset="0"/>
                <a:ea typeface="Open Sans SemiBold"/>
                <a:cs typeface="Open Sans SemiBold"/>
                <a:sym typeface="Open Sans SemiBold"/>
              </a:rPr>
              <a:t> księgowość w centrum </a:t>
            </a:r>
            <a:r>
              <a:rPr lang="en-US" sz="1800" b="1" i="0" u="none" strike="noStrike" cap="none" dirty="0" err="1">
                <a:solidFill>
                  <a:srgbClr val="64748B"/>
                </a:solidFill>
                <a:latin typeface="Aptos Display" panose="020B0004020202020204" pitchFamily="34" charset="0"/>
                <a:ea typeface="Open Sans SemiBold"/>
                <a:cs typeface="Open Sans SemiBold"/>
                <a:sym typeface="Open Sans SemiBold"/>
              </a:rPr>
              <a:t>optymalizacji</a:t>
            </a:r>
            <a:r>
              <a:rPr lang="en-US" sz="1800" b="1" i="0" u="none" strike="noStrike" cap="none" dirty="0">
                <a:solidFill>
                  <a:srgbClr val="64748B"/>
                </a:solidFill>
                <a:latin typeface="Aptos Display" panose="020B0004020202020204" pitchFamily="34" charset="0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1800" b="1" i="0" u="none" strike="noStrike" cap="none" dirty="0" err="1">
                <a:solidFill>
                  <a:srgbClr val="64748B"/>
                </a:solidFill>
                <a:latin typeface="Aptos Display" panose="020B0004020202020204" pitchFamily="34" charset="0"/>
                <a:ea typeface="Open Sans SemiBold"/>
                <a:cs typeface="Open Sans SemiBold"/>
                <a:sym typeface="Open Sans SemiBold"/>
              </a:rPr>
              <a:t>innowacji</a:t>
            </a:r>
            <a:r>
              <a:rPr lang="en-US" sz="1800" b="1" i="0" u="none" strike="noStrike" cap="none" dirty="0">
                <a:solidFill>
                  <a:srgbClr val="64748B"/>
                </a:solidFill>
                <a:latin typeface="Aptos Display" panose="020B0004020202020204" pitchFamily="34" charset="0"/>
                <a:ea typeface="Open Sans SemiBold"/>
                <a:cs typeface="Open Sans SemiBold"/>
                <a:sym typeface="Open Sans SemiBold"/>
              </a:rPr>
              <a:t>?</a:t>
            </a:r>
            <a:endParaRPr sz="1800" b="1" dirty="0">
              <a:latin typeface="Aptos Display" panose="020B0004020202020204" pitchFamily="34" charset="0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417320" y="595264"/>
            <a:ext cx="9043416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FFFFFF"/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ULGI</a:t>
            </a:r>
            <a:r>
              <a:rPr lang="pl-PL" sz="4800" b="1" dirty="0">
                <a:solidFill>
                  <a:srgbClr val="FFFFFF"/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PODATKOWE </a:t>
            </a:r>
            <a:br>
              <a:rPr lang="pl-PL" sz="4800" b="1" dirty="0">
                <a:solidFill>
                  <a:srgbClr val="FFFFFF"/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</a:br>
            <a:r>
              <a:rPr lang="pl-PL" sz="4800" b="1" dirty="0">
                <a:solidFill>
                  <a:srgbClr val="FFFFFF"/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DLA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800" b="1" dirty="0">
                <a:solidFill>
                  <a:srgbClr val="FFFFFF"/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ZAAWANSOWANYCH ROZWIĄZAŃ</a:t>
            </a:r>
            <a:r>
              <a:rPr lang="en-US" sz="4800" b="1" i="0" u="none" strike="noStrike" cap="none" dirty="0">
                <a:solidFill>
                  <a:srgbClr val="FFFFFF"/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TECHNOLOGIC</a:t>
            </a:r>
            <a:r>
              <a:rPr lang="pl-PL" sz="4800" b="1" i="0" u="none" strike="noStrike" cap="none" dirty="0">
                <a:solidFill>
                  <a:srgbClr val="FFFFFF"/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ZNYCH</a:t>
            </a:r>
            <a:endParaRPr dirty="0">
              <a:latin typeface="Aptos Display" panose="020B000402020202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BB583A9-FDDE-3E4C-7F60-2DDC3472A6AE}"/>
              </a:ext>
            </a:extLst>
          </p:cNvPr>
          <p:cNvSpPr txBox="1"/>
          <p:nvPr/>
        </p:nvSpPr>
        <p:spPr>
          <a:xfrm>
            <a:off x="5650511" y="6037671"/>
            <a:ext cx="465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dirty="0">
                <a:solidFill>
                  <a:schemeClr val="bg2">
                    <a:lumMod val="75000"/>
                  </a:schemeClr>
                </a:solidFill>
                <a:latin typeface="Aptos Display" panose="020B0004020202020204" pitchFamily="34" charset="0"/>
              </a:rPr>
              <a:t>Alicja Mędrek-Bukowska – doradca finansowy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D4B0AA9-CE98-D122-7B67-D6D6EFF86F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1960483" y="2195512"/>
            <a:ext cx="827103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Rola </a:t>
            </a:r>
            <a:r>
              <a:rPr lang="en-US" sz="5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Biura</a:t>
            </a:r>
            <a:r>
              <a:rPr lang="en-US" sz="5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5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Rachunkowego</a:t>
            </a:r>
            <a:endParaRPr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5619750" y="3176587"/>
            <a:ext cx="952500" cy="571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2286000" y="3748087"/>
            <a:ext cx="76200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Wsparcie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klienta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każdym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etapie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: od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identyfikacji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projektów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B+R,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przez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ewidencję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kosztów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aż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po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bezpieczne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rozliczenie</a:t>
            </a:r>
            <a:r>
              <a:rPr lang="en-US" sz="20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Open Sans"/>
                <a:cs typeface="Open Sans"/>
                <a:sym typeface="Open Sans"/>
              </a:rPr>
              <a:t> IP Box.</a:t>
            </a:r>
            <a:endParaRPr sz="16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26B9113-0DAC-B2F2-E59F-EE158D09BB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1857676"/>
            <a:ext cx="10831116" cy="3504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3599854" y="3059668"/>
            <a:ext cx="48506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 dirty="0">
                <a:solidFill>
                  <a:srgbClr val="001F3F"/>
                </a:solidFill>
                <a:latin typeface="Aptos Display" panose="020B0004020202020204" pitchFamily="34" charset="0"/>
                <a:sym typeface="Montserrat"/>
              </a:rPr>
              <a:t>Ulga badawczo - rozwojowa</a:t>
            </a:r>
            <a:endParaRPr sz="1800" dirty="0">
              <a:latin typeface="Aptos Display" panose="020B0004020202020204" pitchFamily="34" charset="0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908898" y="3769988"/>
            <a:ext cx="10232517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>
              <a:buNone/>
            </a:pPr>
            <a:r>
              <a:rPr lang="pl-PL" sz="1600" i="1" u="sng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Art. 18d ustawy o CIT, art. 26e ustawy o PIT </a:t>
            </a:r>
            <a:endParaRPr lang="pl-PL" sz="1600" i="1" u="sng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ea typeface="Calibri"/>
              <a:cs typeface="Calibri"/>
            </a:endParaRPr>
          </a:p>
          <a:p>
            <a:pPr marL="0" indent="0">
              <a:buNone/>
            </a:pPr>
            <a:endParaRPr lang="pl-PL" sz="16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Odliczenie od podstawy opodatkowania części kosztów działalności badawczo-rozwojowej. Ulga nie stanowi pomocy publicznej.</a:t>
            </a:r>
          </a:p>
          <a:p>
            <a:pPr marL="0" indent="0">
              <a:buNone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Innowacja zaczyna się tam, gdzie kończy się instrukcja obsługi. Jeśli poprawiasz technologię, by działała lepiej, szybciej lub taniej – już robisz B+R.</a:t>
            </a: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 </a:t>
            </a:r>
            <a:endParaRPr lang="pl-PL" sz="16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 panose="020F0502020204030204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pic>
        <p:nvPicPr>
          <p:cNvPr id="108" name="Google Shape;108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87032" y="2336157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762000" y="571500"/>
            <a:ext cx="1140142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001F3F"/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B+R: Definicja</a:t>
            </a:r>
            <a:endParaRPr sz="1800" dirty="0">
              <a:latin typeface="Aptos Display" panose="020B0004020202020204" pitchFamily="34" charset="0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A09A0C7-95B5-A068-AC53-D7ED8F88E1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</a:blip>
          <a:stretch/>
        </p:blipFill>
        <p:spPr>
          <a:xfrm>
            <a:off x="10677327" y="5703563"/>
            <a:ext cx="1293691" cy="9032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968AF7-C73B-9502-67F3-336CCAAAE1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79" y="89428"/>
            <a:ext cx="11750039" cy="1470025"/>
          </a:xfrm>
        </p:spPr>
        <p:txBody>
          <a:bodyPr>
            <a:noAutofit/>
          </a:bodyPr>
          <a:lstStyle/>
          <a:p>
            <a:r>
              <a:rPr lang="pl-PL" sz="4000" b="1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Działalność badawczo-rozwojowa na gruncie PIT/CIT</a:t>
            </a:r>
            <a:br>
              <a:rPr lang="pl-PL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</a:br>
            <a:endParaRPr lang="pl-PL" b="1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graphicFrame>
        <p:nvGraphicFramePr>
          <p:cNvPr id="4" name="Diagram 1819">
            <a:extLst>
              <a:ext uri="{FF2B5EF4-FFF2-40B4-BE49-F238E27FC236}">
                <a16:creationId xmlns:a16="http://schemas.microsoft.com/office/drawing/2014/main" id="{0724B87C-DFD0-0825-067A-4D2DFDC794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9301210"/>
              </p:ext>
            </p:extLst>
          </p:nvPr>
        </p:nvGraphicFramePr>
        <p:xfrm>
          <a:off x="1086123" y="1069848"/>
          <a:ext cx="10019753" cy="5424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Obraz 5">
            <a:extLst>
              <a:ext uri="{FF2B5EF4-FFF2-40B4-BE49-F238E27FC236}">
                <a16:creationId xmlns:a16="http://schemas.microsoft.com/office/drawing/2014/main" id="{DD1A8A3F-143C-82B9-C244-B192F71B58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84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5">
          <a:extLst>
            <a:ext uri="{FF2B5EF4-FFF2-40B4-BE49-F238E27FC236}">
              <a16:creationId xmlns:a16="http://schemas.microsoft.com/office/drawing/2014/main" id="{438FA5F0-D00C-D5F7-898A-AFD0CD80A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6" descr="image.png">
            <a:extLst>
              <a:ext uri="{FF2B5EF4-FFF2-40B4-BE49-F238E27FC236}">
                <a16:creationId xmlns:a16="http://schemas.microsoft.com/office/drawing/2014/main" id="{74D6982E-DFEE-EABE-B87E-4E7F26D36D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 descr="image.png">
            <a:extLst>
              <a:ext uri="{FF2B5EF4-FFF2-40B4-BE49-F238E27FC236}">
                <a16:creationId xmlns:a16="http://schemas.microsoft.com/office/drawing/2014/main" id="{4A33BE71-2D51-51BB-AC01-476C7A549F7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924050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>
            <a:extLst>
              <a:ext uri="{FF2B5EF4-FFF2-40B4-BE49-F238E27FC236}">
                <a16:creationId xmlns:a16="http://schemas.microsoft.com/office/drawing/2014/main" id="{BC301626-E8C6-1654-FAF4-F26319A13DBC}"/>
              </a:ext>
            </a:extLst>
          </p:cNvPr>
          <p:cNvSpPr txBox="1"/>
          <p:nvPr/>
        </p:nvSpPr>
        <p:spPr>
          <a:xfrm>
            <a:off x="1210437" y="2032515"/>
            <a:ext cx="241954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pl-PL" sz="20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Badania naukowe</a:t>
            </a:r>
            <a:endParaRPr lang="pl-PL" sz="1800" b="1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 panose="020F0502020204030204"/>
            </a:endParaRPr>
          </a:p>
        </p:txBody>
      </p:sp>
      <p:sp>
        <p:nvSpPr>
          <p:cNvPr id="120" name="Google Shape;120;p16">
            <a:extLst>
              <a:ext uri="{FF2B5EF4-FFF2-40B4-BE49-F238E27FC236}">
                <a16:creationId xmlns:a16="http://schemas.microsoft.com/office/drawing/2014/main" id="{15C74EA1-1600-847E-3506-DF27D89BD830}"/>
              </a:ext>
            </a:extLst>
          </p:cNvPr>
          <p:cNvSpPr txBox="1"/>
          <p:nvPr/>
        </p:nvSpPr>
        <p:spPr>
          <a:xfrm>
            <a:off x="7251191" y="2032515"/>
            <a:ext cx="23469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pl-PL" sz="20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Prace rozwojowe</a:t>
            </a:r>
          </a:p>
        </p:txBody>
      </p:sp>
      <p:pic>
        <p:nvPicPr>
          <p:cNvPr id="123" name="Google Shape;123;p16" descr="image.png">
            <a:extLst>
              <a:ext uri="{FF2B5EF4-FFF2-40B4-BE49-F238E27FC236}">
                <a16:creationId xmlns:a16="http://schemas.microsoft.com/office/drawing/2014/main" id="{692769E3-09C5-1C81-CB2B-65DBDE0BC3C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4504" y="2068448"/>
            <a:ext cx="33337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>
            <a:extLst>
              <a:ext uri="{FF2B5EF4-FFF2-40B4-BE49-F238E27FC236}">
                <a16:creationId xmlns:a16="http://schemas.microsoft.com/office/drawing/2014/main" id="{9E3706BA-4C2E-2D70-ECCA-B48DD3AD7AF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63956" y="2064067"/>
            <a:ext cx="238125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>
            <a:extLst>
              <a:ext uri="{FF2B5EF4-FFF2-40B4-BE49-F238E27FC236}">
                <a16:creationId xmlns:a16="http://schemas.microsoft.com/office/drawing/2014/main" id="{5A15001E-274D-674A-7099-64E0864B7AD1}"/>
              </a:ext>
            </a:extLst>
          </p:cNvPr>
          <p:cNvSpPr txBox="1"/>
          <p:nvPr/>
        </p:nvSpPr>
        <p:spPr>
          <a:xfrm>
            <a:off x="762000" y="490121"/>
            <a:ext cx="1140142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pl-PL" sz="44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Działalność B+R</a:t>
            </a:r>
          </a:p>
        </p:txBody>
      </p:sp>
      <p:sp>
        <p:nvSpPr>
          <p:cNvPr id="128" name="Google Shape;128;p16">
            <a:extLst>
              <a:ext uri="{FF2B5EF4-FFF2-40B4-BE49-F238E27FC236}">
                <a16:creationId xmlns:a16="http://schemas.microsoft.com/office/drawing/2014/main" id="{8308EE9D-8801-5AD0-D6E4-C503CD8AE0AF}"/>
              </a:ext>
            </a:extLst>
          </p:cNvPr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161BCEC-D572-BB74-7328-2BA2CB25E26B}"/>
              </a:ext>
            </a:extLst>
          </p:cNvPr>
          <p:cNvSpPr txBox="1"/>
          <p:nvPr/>
        </p:nvSpPr>
        <p:spPr>
          <a:xfrm>
            <a:off x="1121284" y="2683698"/>
            <a:ext cx="528637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Badania podstawowe</a:t>
            </a:r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 panose="020F0502020204030204"/>
            </a:endParaRPr>
          </a:p>
          <a:p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 Light"/>
              </a:rPr>
              <a:t>Prace mające głównie </a:t>
            </a:r>
          </a:p>
          <a:p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 Light"/>
              </a:rPr>
              <a:t>na celu zdobywanie nowej wiedzy o podstawach </a:t>
            </a:r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 panose="020F0502020204030204"/>
            </a:endParaRPr>
          </a:p>
          <a:p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 Light"/>
              </a:rPr>
              <a:t>zjawisk i obserwowalnych </a:t>
            </a:r>
          </a:p>
          <a:p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 Light"/>
              </a:rPr>
              <a:t>faktów bez nastawienia na bezpośrednie </a:t>
            </a:r>
          </a:p>
          <a:p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 Light"/>
              </a:rPr>
              <a:t>zastosowanie komercyjne.</a:t>
            </a:r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ea typeface="+mn-lt"/>
              <a:cs typeface="Calibri Light"/>
            </a:endParaRPr>
          </a:p>
          <a:p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Badania aplikacyjne</a:t>
            </a:r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 panose="020F0502020204030204"/>
            </a:endParaRPr>
          </a:p>
          <a:p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Prace mające na celu zdobycie nowej wiedzy oraz umiejętności, nastawione na opracowywanie nowych produktów, procesów lub usług lub wprowadzanie </a:t>
            </a:r>
            <a:b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</a:b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do nich ulepszeń.</a:t>
            </a:r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/>
            </a:endParaRPr>
          </a:p>
          <a:p>
            <a:endParaRPr lang="pl-PL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7AEE332-AB5D-FFDE-FCA6-DF8F6F549C04}"/>
              </a:ext>
            </a:extLst>
          </p:cNvPr>
          <p:cNvSpPr txBox="1"/>
          <p:nvPr/>
        </p:nvSpPr>
        <p:spPr>
          <a:xfrm>
            <a:off x="7059168" y="2897204"/>
            <a:ext cx="4270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Nabywanie, łączenie, kształtowanie </a:t>
            </a:r>
            <a:b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</a:b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i wykorzystywanie dostępnej wiedzy </a:t>
            </a:r>
            <a:b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</a:b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i umiejętności, w tym w zakresie narzędzi informatycznych lub oprogramowania, do planowania produkcji oraz projektowania </a:t>
            </a:r>
            <a:b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</a:b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lt"/>
                <a:cs typeface="+mn-lt"/>
              </a:rPr>
              <a:t>i tworzenia zmienionych, ulepszonych lub nowych produktów, procesów lub usług.</a:t>
            </a:r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endParaRPr lang="pl-PL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98BE287-A544-9865-932A-F1CF8EDF37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37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Google Shape;127;p16"/>
          <p:cNvSpPr txBox="1"/>
          <p:nvPr/>
        </p:nvSpPr>
        <p:spPr>
          <a:xfrm>
            <a:off x="647700" y="571500"/>
            <a:ext cx="6483094" cy="128546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2500" lnSpcReduction="10000"/>
          </a:bodyPr>
          <a:lstStyle/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0" u="none" strike="noStrike" kern="1200" cap="none" dirty="0" err="1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sym typeface="Montserrat"/>
              </a:rPr>
              <a:t>Kto</a:t>
            </a:r>
            <a:r>
              <a:rPr lang="en-US" sz="4400" b="1" i="0" u="none" strike="noStrike" kern="1200" cap="none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sym typeface="Montserrat"/>
              </a:rPr>
              <a:t> </a:t>
            </a:r>
            <a:r>
              <a:rPr lang="en-US" sz="4400" b="1" i="0" u="none" strike="noStrike" kern="1200" cap="none" dirty="0" err="1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sym typeface="Montserrat"/>
              </a:rPr>
              <a:t>może</a:t>
            </a:r>
            <a:r>
              <a:rPr lang="en-US" sz="4400" b="1" i="0" u="none" strike="noStrike" kern="1200" cap="none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sym typeface="Montserrat"/>
              </a:rPr>
              <a:t> </a:t>
            </a:r>
            <a:endParaRPr lang="pl-PL" sz="4400" b="1" i="0" u="none" strike="noStrike" kern="1200" cap="none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  <a:sym typeface="Montserrat"/>
            </a:endParaRPr>
          </a:p>
          <a:p>
            <a:pPr marL="0" marR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0" u="none" strike="noStrike" kern="1200" cap="none" dirty="0" err="1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sym typeface="Montserrat"/>
              </a:rPr>
              <a:t>skorzystać</a:t>
            </a:r>
            <a:r>
              <a:rPr lang="en-US" sz="4400" b="1" i="0" u="none" strike="noStrike" kern="1200" cap="none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sym typeface="Montserrat"/>
              </a:rPr>
              <a:t> ?</a:t>
            </a:r>
            <a:endParaRPr lang="en-US" sz="4400" kern="1200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838200" y="2333297"/>
            <a:ext cx="4619621" cy="384366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Nauki</a:t>
            </a: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ekonomiczne</a:t>
            </a:r>
            <a:endParaRPr lang="en-US" sz="2400" b="1" kern="1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Nauki</a:t>
            </a: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przyrodnicze</a:t>
            </a: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inżynieryjne</a:t>
            </a:r>
            <a:endParaRPr lang="en-US" sz="2400" b="1" kern="1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Nanotechnologia</a:t>
            </a:r>
            <a:endParaRPr lang="en-US" sz="2400" b="1" kern="1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Nauki</a:t>
            </a: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rolnicze</a:t>
            </a: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leśnictwo</a:t>
            </a:r>
            <a:endParaRPr lang="en-US" sz="2400" b="1" kern="1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IT</a:t>
            </a: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Edukacja</a:t>
            </a:r>
            <a:endParaRPr lang="en-US" sz="2400" b="1" kern="1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28575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Badania</a:t>
            </a: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nad</a:t>
            </a: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językiem</a:t>
            </a:r>
            <a:r>
              <a:rPr lang="en-US" sz="24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2400" b="1" kern="12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lingwistyka</a:t>
            </a:r>
            <a:endParaRPr lang="en-US" sz="2400" b="1" kern="12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Obraz 2" descr="Doodle ręka rysunek żarówka ikona wektor ilustracja brudny rysunek ...">
            <a:extLst>
              <a:ext uri="{FF2B5EF4-FFF2-40B4-BE49-F238E27FC236}">
                <a16:creationId xmlns:a16="http://schemas.microsoft.com/office/drawing/2014/main" id="{D33BC2B5-F0DD-FCD5-F581-F407D48EB6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11" r="5743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128" name="Google Shape;128;p16"/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C1978051-7A28-43CC-83A4-0B58E014919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5">
          <a:extLst>
            <a:ext uri="{FF2B5EF4-FFF2-40B4-BE49-F238E27FC236}">
              <a16:creationId xmlns:a16="http://schemas.microsoft.com/office/drawing/2014/main" id="{F112FA03-AA9E-318D-F178-6C4F4AF04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0BA0E0F3-3E25-4327-DE8A-691FCA60A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Google Shape;127;p16">
            <a:extLst>
              <a:ext uri="{FF2B5EF4-FFF2-40B4-BE49-F238E27FC236}">
                <a16:creationId xmlns:a16="http://schemas.microsoft.com/office/drawing/2014/main" id="{AEE005F2-7A29-0C90-E391-F0ACE890A402}"/>
              </a:ext>
            </a:extLst>
          </p:cNvPr>
          <p:cNvSpPr txBox="1"/>
          <p:nvPr/>
        </p:nvSpPr>
        <p:spPr>
          <a:xfrm>
            <a:off x="647700" y="278892"/>
            <a:ext cx="11129772" cy="128546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l-PL" sz="4400" b="1" dirty="0">
                <a:solidFill>
                  <a:schemeClr val="bg2">
                    <a:lumMod val="50000"/>
                  </a:schemeClr>
                </a:solidFill>
                <a:cs typeface="Calibri Light"/>
              </a:rPr>
              <a:t>Koszty kwalifikowane i poziomy odliczeń</a:t>
            </a:r>
            <a:endParaRPr lang="en-US" sz="4400" b="1" kern="1200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9" name="Google Shape;119;p16">
            <a:extLst>
              <a:ext uri="{FF2B5EF4-FFF2-40B4-BE49-F238E27FC236}">
                <a16:creationId xmlns:a16="http://schemas.microsoft.com/office/drawing/2014/main" id="{F34796F7-3055-A89E-52C9-407E77D9EB95}"/>
              </a:ext>
            </a:extLst>
          </p:cNvPr>
          <p:cNvSpPr txBox="1"/>
          <p:nvPr/>
        </p:nvSpPr>
        <p:spPr>
          <a:xfrm>
            <a:off x="571500" y="1998175"/>
            <a:ext cx="4619621" cy="4201859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Usługi zewnętrzne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Materiały, surowce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Wynagrodzenia, ZUS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Amortyzacja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Patenty i inne prawa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Aparatura naukowo-badawcza</a:t>
            </a:r>
          </a:p>
        </p:txBody>
      </p:sp>
      <p:sp>
        <p:nvSpPr>
          <p:cNvPr id="128" name="Google Shape;128;p16">
            <a:extLst>
              <a:ext uri="{FF2B5EF4-FFF2-40B4-BE49-F238E27FC236}">
                <a16:creationId xmlns:a16="http://schemas.microsoft.com/office/drawing/2014/main" id="{A217FC9D-FAAA-1BAB-24FF-63B2D3D401F6}"/>
              </a:ext>
            </a:extLst>
          </p:cNvPr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00E954F-B247-70B9-01B8-9E6430A2EE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  <p:sp>
        <p:nvSpPr>
          <p:cNvPr id="4" name="Google Shape;119;p16">
            <a:extLst>
              <a:ext uri="{FF2B5EF4-FFF2-40B4-BE49-F238E27FC236}">
                <a16:creationId xmlns:a16="http://schemas.microsoft.com/office/drawing/2014/main" id="{62EE7464-3D5F-7889-E5EA-DE0845DA3DDF}"/>
              </a:ext>
            </a:extLst>
          </p:cNvPr>
          <p:cNvSpPr txBox="1"/>
          <p:nvPr/>
        </p:nvSpPr>
        <p:spPr>
          <a:xfrm>
            <a:off x="6057706" y="1944486"/>
            <a:ext cx="5719766" cy="384366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/>
          <a:p>
            <a:r>
              <a:rPr lang="pl-PL" sz="3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Wszyscy przedsiębiorcy -</a:t>
            </a:r>
            <a:r>
              <a:rPr lang="pl-PL" sz="32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 </a:t>
            </a:r>
            <a:r>
              <a:rPr lang="pl-PL" sz="3200" b="1" u="sng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do 100% kosztów</a:t>
            </a:r>
          </a:p>
          <a:p>
            <a:endParaRPr lang="pl-PL" sz="3200" b="1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/>
            </a:endParaRPr>
          </a:p>
          <a:p>
            <a:r>
              <a:rPr lang="pl-PL" sz="3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Możliwość odliczenia również</a:t>
            </a:r>
            <a:r>
              <a:rPr lang="pl-PL" sz="32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 </a:t>
            </a:r>
            <a:r>
              <a:rPr lang="pl-PL" sz="3200" b="1" u="sng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200% kosztów wynagrodzeń</a:t>
            </a:r>
          </a:p>
          <a:p>
            <a:pPr marL="0" indent="0">
              <a:buNone/>
            </a:pPr>
            <a:endParaRPr lang="pl-PL" sz="32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/>
            </a:endParaRPr>
          </a:p>
          <a:p>
            <a:r>
              <a:rPr lang="pl-PL" sz="3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Przedsiębiorcy o statusie ustawowego CBR – </a:t>
            </a:r>
            <a:r>
              <a:rPr lang="pl-PL" sz="3200" b="1" u="sng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do 200% kosztów</a:t>
            </a:r>
          </a:p>
        </p:txBody>
      </p:sp>
    </p:spTree>
    <p:extLst>
      <p:ext uri="{BB962C8B-B14F-4D97-AF65-F5344CB8AC3E}">
        <p14:creationId xmlns:p14="http://schemas.microsoft.com/office/powerpoint/2010/main" val="3587202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0">
          <a:extLst>
            <a:ext uri="{FF2B5EF4-FFF2-40B4-BE49-F238E27FC236}">
              <a16:creationId xmlns:a16="http://schemas.microsoft.com/office/drawing/2014/main" id="{DD9EB420-A167-FFDC-51E3-59F6CCE6B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 descr="image.png">
            <a:extLst>
              <a:ext uri="{FF2B5EF4-FFF2-40B4-BE49-F238E27FC236}">
                <a16:creationId xmlns:a16="http://schemas.microsoft.com/office/drawing/2014/main" id="{D5A83166-2ED2-1354-4EF2-733BB1214C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image.png">
            <a:extLst>
              <a:ext uri="{FF2B5EF4-FFF2-40B4-BE49-F238E27FC236}">
                <a16:creationId xmlns:a16="http://schemas.microsoft.com/office/drawing/2014/main" id="{4164E268-F5D7-6B6E-A15F-050D145969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1857676"/>
            <a:ext cx="11087100" cy="384588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>
            <a:extLst>
              <a:ext uri="{FF2B5EF4-FFF2-40B4-BE49-F238E27FC236}">
                <a16:creationId xmlns:a16="http://schemas.microsoft.com/office/drawing/2014/main" id="{FAB07AE8-FC6B-A0A4-103B-A4A9D905BAD7}"/>
              </a:ext>
            </a:extLst>
          </p:cNvPr>
          <p:cNvSpPr txBox="1"/>
          <p:nvPr/>
        </p:nvSpPr>
        <p:spPr>
          <a:xfrm>
            <a:off x="854499" y="3290888"/>
            <a:ext cx="10597302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 algn="just">
              <a:buNone/>
            </a:pPr>
            <a:r>
              <a:rPr lang="pl-PL" sz="20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Pakiet ulg B+R i IP Box jest odpowiedzią na potrzeby firm. </a:t>
            </a:r>
          </a:p>
          <a:p>
            <a:pPr marL="0" indent="0" algn="just">
              <a:buNone/>
            </a:pPr>
            <a:endParaRPr lang="pl-PL" sz="20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pPr marL="0" indent="0" algn="just">
              <a:buNone/>
            </a:pPr>
            <a:r>
              <a:rPr lang="pl-PL" sz="20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Do tej pory podatnik komercjalizujący wyniki prac badawczo-rozwojowych i osiągający z nich dochody kwalifikowane (w rozumieniu przepisów o IP Box), nie miał możliwości korzystania z obu ulg. </a:t>
            </a:r>
          </a:p>
          <a:p>
            <a:pPr marL="0" indent="0" algn="just">
              <a:buNone/>
            </a:pPr>
            <a:endParaRPr lang="pl-PL" sz="20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pPr marL="0" indent="0" algn="just">
              <a:buNone/>
            </a:pPr>
            <a:r>
              <a:rPr lang="pl-PL" sz="20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Teraz zyska taką możliwość. Dzięki temu firmy będą nie tylko miały zachętę do wytwarzania własności intelektualnej, ale także do jej rejestrowania w Polsce.</a:t>
            </a:r>
            <a:endParaRPr lang="pl-PL" sz="32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/>
            </a:endParaRPr>
          </a:p>
        </p:txBody>
      </p:sp>
      <p:pic>
        <p:nvPicPr>
          <p:cNvPr id="108" name="Google Shape;108;p15" descr="image.png">
            <a:extLst>
              <a:ext uri="{FF2B5EF4-FFF2-40B4-BE49-F238E27FC236}">
                <a16:creationId xmlns:a16="http://schemas.microsoft.com/office/drawing/2014/main" id="{4D9333E8-7C87-E8AD-8400-EDCC7C19563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7875" y="2336157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>
            <a:extLst>
              <a:ext uri="{FF2B5EF4-FFF2-40B4-BE49-F238E27FC236}">
                <a16:creationId xmlns:a16="http://schemas.microsoft.com/office/drawing/2014/main" id="{AF7E04D7-68F2-8F83-7025-E2B163D3077D}"/>
              </a:ext>
            </a:extLst>
          </p:cNvPr>
          <p:cNvSpPr txBox="1"/>
          <p:nvPr/>
        </p:nvSpPr>
        <p:spPr>
          <a:xfrm>
            <a:off x="790575" y="520898"/>
            <a:ext cx="1140142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pl-PL" sz="40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 Light"/>
              </a:rPr>
              <a:t>IP Box a ulga B+R</a:t>
            </a:r>
            <a:endParaRPr sz="4000" b="1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111" name="Google Shape;111;p15">
            <a:extLst>
              <a:ext uri="{FF2B5EF4-FFF2-40B4-BE49-F238E27FC236}">
                <a16:creationId xmlns:a16="http://schemas.microsoft.com/office/drawing/2014/main" id="{D1432027-2FA2-2F4E-74B9-6E60E9255499}"/>
              </a:ext>
            </a:extLst>
          </p:cNvPr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8934D49-0F5F-599B-75A6-3F8371C00F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</a:blip>
          <a:stretch/>
        </p:blipFill>
        <p:spPr>
          <a:xfrm>
            <a:off x="10677327" y="5703563"/>
            <a:ext cx="1293691" cy="90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23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5">
          <a:extLst>
            <a:ext uri="{FF2B5EF4-FFF2-40B4-BE49-F238E27FC236}">
              <a16:creationId xmlns:a16="http://schemas.microsoft.com/office/drawing/2014/main" id="{6DC3DF9B-69C8-77B9-7D58-4F34721EF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 descr="12+ Thousand Corporate Social Responsibility Csr Royalty-Free Images ...">
            <a:extLst>
              <a:ext uri="{FF2B5EF4-FFF2-40B4-BE49-F238E27FC236}">
                <a16:creationId xmlns:a16="http://schemas.microsoft.com/office/drawing/2014/main" id="{7FA740E4-5FE9-9A21-6B23-628A119BC4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39" r="11092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Google Shape;127;p16">
            <a:extLst>
              <a:ext uri="{FF2B5EF4-FFF2-40B4-BE49-F238E27FC236}">
                <a16:creationId xmlns:a16="http://schemas.microsoft.com/office/drawing/2014/main" id="{FA90C78F-F307-3B4C-8E33-892CE26FB94A}"/>
              </a:ext>
            </a:extLst>
          </p:cNvPr>
          <p:cNvSpPr txBox="1"/>
          <p:nvPr/>
        </p:nvSpPr>
        <p:spPr>
          <a:xfrm>
            <a:off x="7285292" y="367729"/>
            <a:ext cx="4314824" cy="18999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j-ea"/>
                <a:cs typeface="+mj-cs"/>
              </a:rPr>
              <a:t>O </a:t>
            </a:r>
            <a:r>
              <a:rPr lang="en-US" sz="3600" b="1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j-ea"/>
                <a:cs typeface="+mj-cs"/>
              </a:rPr>
              <a:t>społecznej</a:t>
            </a:r>
            <a:r>
              <a:rPr lang="en-US" sz="3600" b="1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j-ea"/>
                <a:cs typeface="+mj-cs"/>
              </a:rPr>
              <a:t>odpowiedzialności</a:t>
            </a:r>
            <a:r>
              <a:rPr lang="en-US" sz="3600" b="1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j-ea"/>
                <a:cs typeface="+mj-cs"/>
              </a:rPr>
              <a:t>biznesu</a:t>
            </a:r>
            <a:endParaRPr lang="en-US" sz="3600" b="1" kern="12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ea typeface="+mj-ea"/>
              <a:cs typeface="+mj-cs"/>
            </a:endParaRPr>
          </a:p>
        </p:txBody>
      </p:sp>
      <p:sp>
        <p:nvSpPr>
          <p:cNvPr id="119" name="Google Shape;119;p16">
            <a:extLst>
              <a:ext uri="{FF2B5EF4-FFF2-40B4-BE49-F238E27FC236}">
                <a16:creationId xmlns:a16="http://schemas.microsoft.com/office/drawing/2014/main" id="{3F16693A-4F41-EA8A-1D83-1B9F61E60A94}"/>
              </a:ext>
            </a:extLst>
          </p:cNvPr>
          <p:cNvSpPr txBox="1"/>
          <p:nvPr/>
        </p:nvSpPr>
        <p:spPr>
          <a:xfrm>
            <a:off x="7284487" y="2935184"/>
            <a:ext cx="4773359" cy="2617891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Społeczna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odpowiedzialność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biznesu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br>
              <a:rPr lang="pl-PL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(ang. Corporate Social Responsibility – CSR) </a:t>
            </a:r>
            <a:br>
              <a:rPr lang="pl-PL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to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strategia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zarządzania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,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zgodnie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br>
              <a:rPr lang="pl-PL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z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którą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przedsiębiorstwa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w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swoich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działaniach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dobrowolnie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uwzględniają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interesy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społeczne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,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aspekty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środowiskowe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,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czy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relacje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z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różnymi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grupami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interesariuszy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, w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szczególności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 z </a:t>
            </a:r>
            <a:r>
              <a:rPr lang="en-US" sz="2000" kern="1200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pracownikami</a:t>
            </a:r>
            <a:r>
              <a:rPr lang="en-US" sz="2000" kern="12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+mn-cs"/>
              </a:rPr>
              <a:t>. 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639C129-1A03-995E-2924-2871754216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222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Rectangle 14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Społeczna odpowiedzialność biznesu – kogo dotyczy, na czym polega - Praca i  finanse - Polki.pl">
            <a:extLst>
              <a:ext uri="{FF2B5EF4-FFF2-40B4-BE49-F238E27FC236}">
                <a16:creationId xmlns:a16="http://schemas.microsoft.com/office/drawing/2014/main" id="{8488C15A-35BA-36DE-1D76-B31C9FBA79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Rectangle 14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Google Shape;135;p17"/>
          <p:cNvSpPr txBox="1"/>
          <p:nvPr/>
        </p:nvSpPr>
        <p:spPr>
          <a:xfrm>
            <a:off x="7531610" y="365125"/>
            <a:ext cx="3822189" cy="18999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Polski Ład - „ulga na CSR”</a:t>
            </a:r>
          </a:p>
        </p:txBody>
      </p:sp>
      <p:sp>
        <p:nvSpPr>
          <p:cNvPr id="138" name="Google Shape;138;p17"/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Polski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Ład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zawiera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ulgę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podatkową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dla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przedsiębiorców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którzy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realizują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się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poprzez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działalność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społecznie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pożyteczną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(CSR) </a:t>
            </a:r>
            <a: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NOWOŚĆ!</a:t>
            </a:r>
            <a:endParaRPr lang="en-US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Ulga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polega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możliwości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dodatkowego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odliczenia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od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podstawy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opodatkowania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podstawy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obliczenia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podatku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50%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kosztów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uzyskania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przychodów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poniesionych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określone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cele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(w </a:t>
            </a:r>
            <a:r>
              <a:rPr lang="en-US" b="1" kern="1200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sumie</a:t>
            </a:r>
            <a: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150%!).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Zachęta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podatkowa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dla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przedsiębiorców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którzy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angażują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się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działalność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społecznie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pożyteczną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(CSR) i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wspierają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działalność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b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sportową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kulturalną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szkolnictwo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wyższe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oraz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naukę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 w ten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sposób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wspierają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rozwój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lokalnych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społeczności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8BE6385-DF09-2389-0736-739E942CC7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52650"/>
            <a:ext cx="5076825" cy="413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43677" y="2133600"/>
            <a:ext cx="5219848" cy="41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/>
        </p:nvSpPr>
        <p:spPr>
          <a:xfrm>
            <a:off x="1411929" y="2935873"/>
            <a:ext cx="296708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i="0" u="none" strike="noStrike" cap="none" dirty="0">
                <a:solidFill>
                  <a:srgbClr val="001F3F"/>
                </a:solidFill>
                <a:latin typeface="Montserrat"/>
                <a:ea typeface="Montserrat"/>
                <a:cs typeface="Montserrat"/>
                <a:sym typeface="Montserrat"/>
              </a:rPr>
              <a:t>Skierowana do:</a:t>
            </a:r>
            <a:endParaRPr dirty="0"/>
          </a:p>
        </p:txBody>
      </p:sp>
      <p:sp>
        <p:nvSpPr>
          <p:cNvPr id="150" name="Google Shape;150;p18"/>
          <p:cNvSpPr txBox="1"/>
          <p:nvPr/>
        </p:nvSpPr>
        <p:spPr>
          <a:xfrm>
            <a:off x="766571" y="3453408"/>
            <a:ext cx="4686681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pl-PL" sz="1800" u="sng" dirty="0">
                <a:solidFill>
                  <a:srgbClr val="FF0000"/>
                </a:solidFill>
                <a:latin typeface="Aptos Display" panose="020B0004020202020204" pitchFamily="34" charset="0"/>
                <a:cs typeface="Calibri"/>
              </a:rPr>
              <a:t>Podatników PIT </a:t>
            </a: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osiągających przychody </a:t>
            </a:r>
            <a:b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</a:b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z pozarolniczej działalności gospodarczej, z której dochody są opodatkowane: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na ogólnych zasadach według skali podatkowej lub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podatkiem liniowym</a:t>
            </a:r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ea typeface="+mn-lt"/>
              <a:cs typeface="Calibri Light"/>
            </a:endParaRPr>
          </a:p>
          <a:p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/>
            </a:endParaRPr>
          </a:p>
          <a:p>
            <a:r>
              <a:rPr lang="pl-PL" sz="1800" u="sng" dirty="0">
                <a:solidFill>
                  <a:srgbClr val="FF0000"/>
                </a:solidFill>
                <a:latin typeface="Aptos Display" panose="020B0004020202020204" pitchFamily="34" charset="0"/>
              </a:rPr>
              <a:t>Podatników CIT</a:t>
            </a:r>
            <a:r>
              <a:rPr lang="pl-PL" sz="18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, uzyskujących przychody inne niż przychody z zysków kapitałowych.</a:t>
            </a:r>
          </a:p>
          <a:p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endParaRPr lang="pl-PL"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  <a:cs typeface="Calibri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7670056" y="2926348"/>
            <a:ext cx="296708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i="0" u="none" strike="noStrike" cap="none" dirty="0">
                <a:solidFill>
                  <a:srgbClr val="001F3F"/>
                </a:solidFill>
                <a:latin typeface="Montserrat"/>
                <a:ea typeface="Montserrat"/>
                <a:cs typeface="Montserrat"/>
                <a:sym typeface="Montserrat"/>
              </a:rPr>
              <a:t>Polega na:</a:t>
            </a:r>
            <a:endParaRPr dirty="0"/>
          </a:p>
        </p:txBody>
      </p:sp>
      <p:sp>
        <p:nvSpPr>
          <p:cNvPr id="154" name="Google Shape;154;p18"/>
          <p:cNvSpPr txBox="1"/>
          <p:nvPr/>
        </p:nvSpPr>
        <p:spPr>
          <a:xfrm>
            <a:off x="6845351" y="3449136"/>
            <a:ext cx="4775149" cy="270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Odliczeniu od podstawy obliczenia podatku (podstawy opodatkowania) 50% kosztów uzyskania przychodów poniesionych na działalność sportową, kulturalną oraz </a:t>
            </a:r>
            <a:r>
              <a:rPr lang="pl-PL" sz="16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szkolnictwo wyższe i naukę, przy czym kwota odliczenia nie może przekroczyć kwoty dochodu uzyskanego przez podatnika w roku podatkowym.</a:t>
            </a:r>
            <a:endParaRPr lang="pl-PL" sz="16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endParaRPr lang="pl-PL" sz="16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  <a:p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W praktyce </a:t>
            </a:r>
            <a:r>
              <a:rPr lang="pl-PL" sz="1600" b="1" dirty="0">
                <a:solidFill>
                  <a:srgbClr val="FF0000"/>
                </a:solidFill>
                <a:latin typeface="Aptos Display" panose="020B0004020202020204" pitchFamily="34" charset="0"/>
              </a:rPr>
              <a:t>150%</a:t>
            </a:r>
            <a:r>
              <a:rPr lang="pl-PL" sz="1600" dirty="0">
                <a:solidFill>
                  <a:srgbClr val="FF0000"/>
                </a:solidFill>
                <a:latin typeface="Aptos Display" panose="020B0004020202020204" pitchFamily="34" charset="0"/>
              </a:rPr>
              <a:t> </a:t>
            </a: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poniesionych kosztów: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100% jako koszt uzyskania przychodów,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50% jako odliczenie w ramach ulgi</a:t>
            </a:r>
          </a:p>
          <a:p>
            <a:endParaRPr lang="pl-PL" sz="16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pic>
        <p:nvPicPr>
          <p:cNvPr id="155" name="Google Shape;155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72626" y="2366546"/>
            <a:ext cx="3619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90812" y="2366546"/>
            <a:ext cx="41910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790575" y="498813"/>
            <a:ext cx="1140142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pl-PL" sz="44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cs typeface="Calibri"/>
              </a:rPr>
              <a:t>Ulga na CSR</a:t>
            </a:r>
          </a:p>
        </p:txBody>
      </p:sp>
      <p:sp>
        <p:nvSpPr>
          <p:cNvPr id="159" name="Google Shape;159;p18"/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DF62814-71EC-8A4B-CD8E-DB98D23AEA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1">
          <a:extLst>
            <a:ext uri="{FF2B5EF4-FFF2-40B4-BE49-F238E27FC236}">
              <a16:creationId xmlns:a16="http://schemas.microsoft.com/office/drawing/2014/main" id="{EC1CAE67-6B89-8D51-E9F4-7403DD1DF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1" descr="image.png">
            <a:extLst>
              <a:ext uri="{FF2B5EF4-FFF2-40B4-BE49-F238E27FC236}">
                <a16:creationId xmlns:a16="http://schemas.microsoft.com/office/drawing/2014/main" id="{B8868DD3-2221-6122-0871-39470FAA5A1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 descr="image.png">
            <a:extLst>
              <a:ext uri="{FF2B5EF4-FFF2-40B4-BE49-F238E27FC236}">
                <a16:creationId xmlns:a16="http://schemas.microsoft.com/office/drawing/2014/main" id="{C937CEB1-B0C0-B821-8725-A3A0256B3D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809750"/>
            <a:ext cx="5381625" cy="423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 descr="image.png">
            <a:extLst>
              <a:ext uri="{FF2B5EF4-FFF2-40B4-BE49-F238E27FC236}">
                <a16:creationId xmlns:a16="http://schemas.microsoft.com/office/drawing/2014/main" id="{8959F951-D8AF-89D2-EA14-E680E780E1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1809750"/>
            <a:ext cx="5381625" cy="423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 descr="image.png">
            <a:extLst>
              <a:ext uri="{FF2B5EF4-FFF2-40B4-BE49-F238E27FC236}">
                <a16:creationId xmlns:a16="http://schemas.microsoft.com/office/drawing/2014/main" id="{5E6A3705-7368-BD11-0DF9-FA140051752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4875" y="2190750"/>
            <a:ext cx="4714875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>
            <a:extLst>
              <a:ext uri="{FF2B5EF4-FFF2-40B4-BE49-F238E27FC236}">
                <a16:creationId xmlns:a16="http://schemas.microsoft.com/office/drawing/2014/main" id="{9C1E1B56-4571-503A-CD64-90CA5DC52809}"/>
              </a:ext>
            </a:extLst>
          </p:cNvPr>
          <p:cNvSpPr txBox="1"/>
          <p:nvPr/>
        </p:nvSpPr>
        <p:spPr>
          <a:xfrm>
            <a:off x="762000" y="4102608"/>
            <a:ext cx="49506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sym typeface="Montserrat"/>
              </a:rPr>
              <a:t>Produkcja próbna nowego produktu</a:t>
            </a:r>
            <a:endParaRPr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187" name="Google Shape;187;p21">
            <a:extLst>
              <a:ext uri="{FF2B5EF4-FFF2-40B4-BE49-F238E27FC236}">
                <a16:creationId xmlns:a16="http://schemas.microsoft.com/office/drawing/2014/main" id="{5B338FF6-BA38-F34F-AE61-9A33693731C3}"/>
              </a:ext>
            </a:extLst>
          </p:cNvPr>
          <p:cNvSpPr txBox="1"/>
          <p:nvPr/>
        </p:nvSpPr>
        <p:spPr>
          <a:xfrm>
            <a:off x="904875" y="4752975"/>
            <a:ext cx="471487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 algn="just">
              <a:buNone/>
            </a:pPr>
            <a:r>
              <a:rPr lang="pl-PL" b="1" dirty="0">
                <a:solidFill>
                  <a:schemeClr val="bg2">
                    <a:lumMod val="50000"/>
                  </a:schemeClr>
                </a:solidFill>
              </a:rPr>
              <a:t>Odliczenie od dochodu</a:t>
            </a:r>
            <a:endParaRPr lang="pl-PL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30% sumy </a:t>
            </a:r>
            <a:r>
              <a:rPr lang="pl-PL" b="1" dirty="0">
                <a:solidFill>
                  <a:schemeClr val="bg2">
                    <a:lumMod val="50000"/>
                  </a:schemeClr>
                </a:solidFill>
              </a:rPr>
              <a:t>kosztów produkcji próbnej nowego produktu i wprowadzenia na rynek nowego produktu</a:t>
            </a:r>
            <a:endParaRPr lang="pl-PL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Limit odliczenia w roku podatkowym – 10% dochodu </a:t>
            </a:r>
            <a:br>
              <a:rPr lang="pl-PL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z działalności gospodarczej</a:t>
            </a:r>
          </a:p>
        </p:txBody>
      </p:sp>
      <p:sp>
        <p:nvSpPr>
          <p:cNvPr id="188" name="Google Shape;188;p21">
            <a:extLst>
              <a:ext uri="{FF2B5EF4-FFF2-40B4-BE49-F238E27FC236}">
                <a16:creationId xmlns:a16="http://schemas.microsoft.com/office/drawing/2014/main" id="{DBC8798D-B86D-3654-7E31-56F6C645BC12}"/>
              </a:ext>
            </a:extLst>
          </p:cNvPr>
          <p:cNvSpPr txBox="1"/>
          <p:nvPr/>
        </p:nvSpPr>
        <p:spPr>
          <a:xfrm>
            <a:off x="6454378" y="4075366"/>
            <a:ext cx="49506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sym typeface="Montserrat"/>
              </a:rPr>
              <a:t>Sponsoring</a:t>
            </a:r>
            <a:endParaRPr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189" name="Google Shape;189;p21">
            <a:extLst>
              <a:ext uri="{FF2B5EF4-FFF2-40B4-BE49-F238E27FC236}">
                <a16:creationId xmlns:a16="http://schemas.microsoft.com/office/drawing/2014/main" id="{2CDEF7B4-DEE0-5CF2-5BC4-08717365F88C}"/>
              </a:ext>
            </a:extLst>
          </p:cNvPr>
          <p:cNvSpPr txBox="1"/>
          <p:nvPr/>
        </p:nvSpPr>
        <p:spPr>
          <a:xfrm>
            <a:off x="6572249" y="4752975"/>
            <a:ext cx="471487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>
              <a:buNone/>
            </a:pPr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Ulga sponsoringowa dotyczy wydatków uznawanych za koszty uzyskania przychodów. </a:t>
            </a:r>
            <a:r>
              <a:rPr lang="pl-PL" b="1" dirty="0">
                <a:solidFill>
                  <a:srgbClr val="FF0000"/>
                </a:solidFill>
              </a:rPr>
              <a:t>Nie może to być </a:t>
            </a:r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więc prosta </a:t>
            </a:r>
            <a:r>
              <a:rPr lang="pl-PL" b="1" dirty="0">
                <a:solidFill>
                  <a:srgbClr val="FF0000"/>
                </a:solidFill>
              </a:rPr>
              <a:t>darowizna</a:t>
            </a:r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, ponieważ nie można jej zaliczać do kosztów podatkowych.</a:t>
            </a:r>
          </a:p>
          <a:p>
            <a:pPr marL="0" indent="0">
              <a:buNone/>
            </a:pPr>
            <a:r>
              <a:rPr lang="pl-PL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Cel </a:t>
            </a:r>
            <a:r>
              <a:rPr lang="pl-PL" b="1" i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–</a:t>
            </a:r>
            <a:r>
              <a:rPr lang="pl-PL" b="1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 osiągniecie przychodów </a:t>
            </a:r>
            <a:r>
              <a:rPr lang="pl-PL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(reklama, promocja).</a:t>
            </a:r>
            <a:endParaRPr lang="pl-PL" dirty="0">
              <a:solidFill>
                <a:schemeClr val="bg2">
                  <a:lumMod val="50000"/>
                </a:schemeClr>
              </a:solidFill>
              <a:cs typeface="Calibri" panose="020F0502020204030204"/>
            </a:endParaRPr>
          </a:p>
        </p:txBody>
      </p:sp>
      <p:sp>
        <p:nvSpPr>
          <p:cNvPr id="192" name="Google Shape;192;p21">
            <a:extLst>
              <a:ext uri="{FF2B5EF4-FFF2-40B4-BE49-F238E27FC236}">
                <a16:creationId xmlns:a16="http://schemas.microsoft.com/office/drawing/2014/main" id="{839130B6-F7AB-78C4-7BBC-83CB3D4A0A2E}"/>
              </a:ext>
            </a:extLst>
          </p:cNvPr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3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sym typeface="Montserrat"/>
              </a:rPr>
              <a:t>Ulgi podatkowe</a:t>
            </a:r>
            <a:endParaRPr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193" name="Google Shape;193;p21">
            <a:extLst>
              <a:ext uri="{FF2B5EF4-FFF2-40B4-BE49-F238E27FC236}">
                <a16:creationId xmlns:a16="http://schemas.microsoft.com/office/drawing/2014/main" id="{D339529C-D3E3-CFB9-D93E-7779C12F19E2}"/>
              </a:ext>
            </a:extLst>
          </p:cNvPr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088F055-0C7D-F025-AF05-91C82E0A16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8552" y="1976759"/>
            <a:ext cx="2957513" cy="2091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BCE9AC1-A08A-22C1-7D2F-3375DE4A77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0868" y="1976759"/>
            <a:ext cx="3717638" cy="2118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6F871B8-C7C0-8D08-C468-2B0A78D24DD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5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809750"/>
            <a:ext cx="5381625" cy="423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1809750"/>
            <a:ext cx="5381625" cy="4234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4875" y="2190750"/>
            <a:ext cx="4714875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/>
        </p:nvSpPr>
        <p:spPr>
          <a:xfrm>
            <a:off x="762000" y="4102608"/>
            <a:ext cx="495061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Robotyzacja</a:t>
            </a:r>
            <a:endParaRPr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904875" y="4752975"/>
            <a:ext cx="4714875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 algn="just">
              <a:buNone/>
            </a:pPr>
            <a:r>
              <a:rPr lang="pl-PL" b="1" dirty="0">
                <a:solidFill>
                  <a:schemeClr val="bg2">
                    <a:lumMod val="50000"/>
                  </a:schemeClr>
                </a:solidFill>
              </a:rPr>
              <a:t>Odliczenie od dochodu</a:t>
            </a:r>
          </a:p>
          <a:p>
            <a:pPr algn="just"/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Kwota 50% KUP poniesionych na robotyzację w roku podatkowym. </a:t>
            </a:r>
          </a:p>
          <a:p>
            <a:pPr algn="just"/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Limit – dochód z działalności gospodarczej</a:t>
            </a:r>
            <a:endParaRPr lang="pl-PL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6454378" y="4075366"/>
            <a:ext cx="495061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sym typeface="Montserrat"/>
              </a:rPr>
              <a:t>Z</a:t>
            </a:r>
            <a:r>
              <a:rPr lang="pl-PL" sz="18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</a:rPr>
              <a:t>większenie przychodów ze sprzedaży produktów</a:t>
            </a:r>
            <a:endParaRPr sz="18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6572250" y="4752975"/>
            <a:ext cx="4714875" cy="14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 algn="just">
              <a:buNone/>
            </a:pPr>
            <a:r>
              <a:rPr lang="pl-PL" b="1" dirty="0">
                <a:solidFill>
                  <a:schemeClr val="bg2">
                    <a:lumMod val="50000"/>
                  </a:schemeClr>
                </a:solidFill>
              </a:rPr>
              <a:t>Odliczenie od dochodu</a:t>
            </a:r>
          </a:p>
          <a:p>
            <a:pPr algn="just"/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Kosztów uzyskania przychodów poniesionych w celu zwiększenia przychodów ze sprzedaży produktów. </a:t>
            </a:r>
          </a:p>
          <a:p>
            <a:pPr algn="just"/>
            <a:r>
              <a:rPr lang="pl-PL" dirty="0">
                <a:solidFill>
                  <a:schemeClr val="bg2">
                    <a:lumMod val="50000"/>
                  </a:schemeClr>
                </a:solidFill>
              </a:rPr>
              <a:t>Do wysokości dochodu z działalności gospodarczej – max do 1 mln zł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762000" y="571500"/>
            <a:ext cx="11401425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300" b="1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sym typeface="Montserrat"/>
              </a:rPr>
              <a:t>Ulgi podatkowe cd.</a:t>
            </a:r>
            <a:endParaRPr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193" name="Google Shape;193;p21"/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00D1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9E2D769-6E94-F246-6BA7-4C3BF8362D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788" y="2090339"/>
            <a:ext cx="2681047" cy="1785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FF5FC90-669A-ED0D-6497-458C5F9671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0441" y="2197494"/>
            <a:ext cx="2998491" cy="1678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18F0674-C701-E731-F358-4F8EBCA5D6E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8126" y="0"/>
            <a:ext cx="1243012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6113" y="987159"/>
            <a:ext cx="763524" cy="83003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3"/>
          <p:cNvSpPr txBox="1"/>
          <p:nvPr/>
        </p:nvSpPr>
        <p:spPr>
          <a:xfrm>
            <a:off x="545210" y="2149395"/>
            <a:ext cx="10625329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"Największym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ryzykiem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w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ulgach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technologicznych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nie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jest ich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stosowanie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,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lecz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brak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rzetelnej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ewidencji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księgowej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,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która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jest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jedyną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linią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obrony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podczas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0" i="1" u="none" strike="noStrike" cap="none" dirty="0" err="1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kontroli</a:t>
            </a:r>
            <a:r>
              <a:rPr lang="en-US" sz="2800" b="0" i="1" u="none" strike="noStrike" cap="none" dirty="0">
                <a:solidFill>
                  <a:schemeClr val="bg2">
                    <a:lumMod val="50000"/>
                  </a:schemeClr>
                </a:solidFill>
                <a:latin typeface="Aptos Display" panose="020B0004020202020204" pitchFamily="34" charset="0"/>
                <a:ea typeface="Montserrat"/>
                <a:cs typeface="Montserrat"/>
                <a:sym typeface="Montserrat"/>
              </a:rPr>
              <a:t>."</a:t>
            </a:r>
            <a:endParaRPr sz="2000" dirty="0">
              <a:solidFill>
                <a:schemeClr val="bg2">
                  <a:lumMod val="5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216" name="Google Shape;216;p23"/>
          <p:cNvSpPr/>
          <p:nvPr/>
        </p:nvSpPr>
        <p:spPr>
          <a:xfrm>
            <a:off x="5619750" y="4032795"/>
            <a:ext cx="476250" cy="3810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1809750" y="4356645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Standard </a:t>
            </a:r>
            <a:r>
              <a:rPr lang="en-US" sz="16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Bezpieczeństwa</a:t>
            </a:r>
            <a:r>
              <a:rPr lang="en-US" sz="16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Biura</a:t>
            </a:r>
            <a:r>
              <a:rPr lang="en-US" sz="16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6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Rachunkowego</a:t>
            </a:r>
            <a:endParaRPr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655CEDA-0747-9CD2-9E94-9121803DAE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tretch/>
        </p:blipFill>
        <p:spPr>
          <a:xfrm>
            <a:off x="10677327" y="5788152"/>
            <a:ext cx="1293691" cy="9032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F3F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4"/>
          <p:cNvSpPr txBox="1"/>
          <p:nvPr/>
        </p:nvSpPr>
        <p:spPr>
          <a:xfrm>
            <a:off x="4219574" y="831636"/>
            <a:ext cx="375285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PYTANIA</a:t>
            </a:r>
            <a:r>
              <a:rPr lang="pl-PL" sz="48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8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dirty="0"/>
          </a:p>
        </p:txBody>
      </p:sp>
      <p:sp>
        <p:nvSpPr>
          <p:cNvPr id="224" name="Google Shape;224;p24"/>
          <p:cNvSpPr txBox="1"/>
          <p:nvPr/>
        </p:nvSpPr>
        <p:spPr>
          <a:xfrm>
            <a:off x="3976686" y="2389550"/>
            <a:ext cx="42386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0" i="0" u="none" strike="noStrike" cap="none" dirty="0">
                <a:solidFill>
                  <a:srgbClr val="00D1B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Zapraszam do kontaktu</a:t>
            </a:r>
            <a:endParaRPr sz="1600" dirty="0"/>
          </a:p>
        </p:txBody>
      </p:sp>
      <p:sp>
        <p:nvSpPr>
          <p:cNvPr id="225" name="Google Shape;225;p24"/>
          <p:cNvSpPr txBox="1"/>
          <p:nvPr/>
        </p:nvSpPr>
        <p:spPr>
          <a:xfrm>
            <a:off x="4248149" y="3429000"/>
            <a:ext cx="36957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1475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biuro</a:t>
            </a:r>
            <a:r>
              <a:rPr lang="en-US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</a:t>
            </a:r>
            <a:r>
              <a:rPr lang="pl-PL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finanse</a:t>
            </a:r>
            <a:r>
              <a:rPr lang="en-US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pl-PL" sz="1800" b="0" i="0" u="none" strike="noStrike" cap="none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tax</a:t>
            </a:r>
            <a:endParaRPr dirty="0"/>
          </a:p>
        </p:txBody>
      </p:sp>
      <p:sp>
        <p:nvSpPr>
          <p:cNvPr id="226" name="Google Shape;226;p24"/>
          <p:cNvSpPr txBox="1"/>
          <p:nvPr/>
        </p:nvSpPr>
        <p:spPr>
          <a:xfrm>
            <a:off x="4248149" y="4151739"/>
            <a:ext cx="36957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71475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</a:t>
            </a:r>
            <a:r>
              <a:rPr lang="pl-PL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.finanse</a:t>
            </a:r>
            <a:r>
              <a:rPr lang="en-US" sz="1800" b="0" i="0" u="none" strike="noStrike" cap="none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pl-PL" sz="1800" b="0" i="0" u="none" strike="noStrike" cap="none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tax</a:t>
            </a:r>
            <a:endParaRPr dirty="0"/>
          </a:p>
        </p:txBody>
      </p:sp>
      <p:pic>
        <p:nvPicPr>
          <p:cNvPr id="227" name="Google Shape;227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4387" y="3493874"/>
            <a:ext cx="2286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4387" y="4245188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28BA68C-FA5D-EEB9-1CB8-622731EADC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348" y="5169425"/>
            <a:ext cx="1905303" cy="133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842</Words>
  <Application>Microsoft Office PowerPoint</Application>
  <PresentationFormat>Panoramiczny</PresentationFormat>
  <Paragraphs>102</Paragraphs>
  <Slides>15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3" baseType="lpstr">
      <vt:lpstr>Arial</vt:lpstr>
      <vt:lpstr>Open Sans</vt:lpstr>
      <vt:lpstr>Calibri</vt:lpstr>
      <vt:lpstr>Montserrat</vt:lpstr>
      <vt:lpstr>Aptos Display</vt:lpstr>
      <vt:lpstr>Open Sans SemiBold</vt:lpstr>
      <vt:lpstr>Calibri Light</vt:lpstr>
      <vt:lpstr>Office Theme</vt:lpstr>
      <vt:lpstr>Prezentacja programu PowerPoint</vt:lpstr>
      <vt:lpstr>Prezentacja programu PowerPoint</vt:lpstr>
      <vt:lpstr>Prezentacja programu PowerPoint</vt:lpstr>
      <vt:lpstr>Działalność badawczo-rozwojowa na gruncie PIT/CIT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RZIK</dc:creator>
  <cp:lastModifiedBy>Agnieszka Nowaczek</cp:lastModifiedBy>
  <cp:revision>5</cp:revision>
  <dcterms:modified xsi:type="dcterms:W3CDTF">2026-05-21T12:28:55Z</dcterms:modified>
</cp:coreProperties>
</file>