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428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5217211-5339-8AEE-F836-35802282A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083" y="-84083"/>
            <a:ext cx="12693255" cy="69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6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2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A31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C7222F"/>
                </a:solidFill>
              </a:rPr>
              <a:t>KIM JESTEŚMY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6126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11820"/>
                </a:solidFill>
              </a:rPr>
              <a:t>MTM Modele — krótko o firmie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l-PL" sz="1300" noProof="0" dirty="0">
                <a:solidFill>
                  <a:srgbClr val="68717A"/>
                </a:solidFill>
              </a:rPr>
              <a:t>Modelarnia odlewnicza specjalizująca się w wielkogabarytowych  </a:t>
            </a:r>
            <a:br>
              <a:rPr lang="pl-PL" sz="1300" noProof="0" dirty="0">
                <a:solidFill>
                  <a:srgbClr val="68717A"/>
                </a:solidFill>
              </a:rPr>
            </a:br>
            <a:r>
              <a:rPr lang="pl-PL" sz="1300" noProof="0" dirty="0">
                <a:solidFill>
                  <a:srgbClr val="68717A"/>
                </a:solidFill>
              </a:rPr>
              <a:t>i skomplikowanych geometrycznie modelach.</a:t>
            </a:r>
            <a:endParaRPr lang="pl-PL" sz="1300" noProof="0" dirty="0"/>
          </a:p>
        </p:txBody>
      </p:sp>
      <p:sp>
        <p:nvSpPr>
          <p:cNvPr id="8" name="Text 5"/>
          <p:cNvSpPr/>
          <p:nvPr/>
        </p:nvSpPr>
        <p:spPr>
          <a:xfrm>
            <a:off x="594360" y="27889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C7222F"/>
                </a:solidFill>
              </a:rPr>
              <a:t>17 lat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594360" y="3246120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11820"/>
                </a:solidFill>
              </a:rPr>
              <a:t>doświadczenia w modelarstwie odlewniczym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2953512" y="278892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C7222F"/>
                </a:solidFill>
              </a:rPr>
              <a:t>9 m</a:t>
            </a:r>
            <a:endParaRPr lang="en-US" sz="2700" dirty="0"/>
          </a:p>
        </p:txBody>
      </p:sp>
      <p:sp>
        <p:nvSpPr>
          <p:cNvPr id="11" name="Text 8"/>
          <p:cNvSpPr/>
          <p:nvPr/>
        </p:nvSpPr>
        <p:spPr>
          <a:xfrm>
            <a:off x="2953512" y="324612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11820"/>
                </a:solidFill>
              </a:rPr>
              <a:t>modele wielkogabarytowe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572000" y="278892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C7222F"/>
                </a:solidFill>
              </a:rPr>
              <a:t>CNC + NX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4572000" y="3246120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11820"/>
                </a:solidFill>
              </a:rPr>
              <a:t>projektowanie i obróbka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40080" y="4379976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Text 12"/>
          <p:cNvSpPr/>
          <p:nvPr/>
        </p:nvSpPr>
        <p:spPr>
          <a:xfrm>
            <a:off x="877824" y="4315968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11820"/>
                </a:solidFill>
              </a:rPr>
              <a:t>komplety modelowe z drewna, materiałów drewnopochodnych, żywic i płyt epoksydowych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40080" y="4855464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4"/>
          <p:cNvSpPr/>
          <p:nvPr/>
        </p:nvSpPr>
        <p:spPr>
          <a:xfrm>
            <a:off x="877824" y="4791456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11820"/>
                </a:solidFill>
              </a:rPr>
              <a:t>różne klasy dokładności i złożone geometrie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40080" y="5330952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9" name="Text 16"/>
          <p:cNvSpPr/>
          <p:nvPr/>
        </p:nvSpPr>
        <p:spPr>
          <a:xfrm>
            <a:off x="877824" y="5266944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11820"/>
                </a:solidFill>
              </a:rPr>
              <a:t>modele dla energetyki, motoryzacji, lotnictwa i przemysłu maszynowego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77777"/>
                </a:solidFill>
              </a:rPr>
              <a:t>02</a:t>
            </a:r>
            <a:endParaRPr lang="en-US" sz="700" dirty="0"/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EFDA527C-B1B6-16BC-146B-1FCAA7C24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648" y="0"/>
            <a:ext cx="51023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9D6C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9D6CE"/>
                </a:solidFill>
              </a:rPr>
              <a:t>MODEL ODLEWNICZY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Model odlewniczy to narzędzie produkcyjne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B7BCC2"/>
                </a:solidFill>
              </a:rPr>
              <a:t>Nie jest produktem końcowym, ale od niego zależy jakość późniejszego odlewu.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914400" y="3017520"/>
            <a:ext cx="1828800" cy="914400"/>
          </a:xfrm>
          <a:prstGeom prst="chevron">
            <a:avLst/>
          </a:prstGeom>
          <a:solidFill>
            <a:srgbClr val="2C3540"/>
          </a:solidFill>
          <a:ln w="12700">
            <a:solidFill>
              <a:srgbClr val="2C3540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6"/>
          <p:cNvSpPr/>
          <p:nvPr/>
        </p:nvSpPr>
        <p:spPr>
          <a:xfrm>
            <a:off x="1234440" y="333756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model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063240" y="3017520"/>
            <a:ext cx="2103120" cy="914400"/>
          </a:xfrm>
          <a:prstGeom prst="chevron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3520440" y="3218688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forma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piaskowa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0" y="3017520"/>
            <a:ext cx="2103120" cy="914400"/>
          </a:xfrm>
          <a:prstGeom prst="chevron">
            <a:avLst/>
          </a:prstGeom>
          <a:solidFill>
            <a:srgbClr val="2C3540"/>
          </a:solidFill>
          <a:ln w="12700">
            <a:solidFill>
              <a:srgbClr val="2C3540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5989320" y="333756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odlew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542032" y="4251960"/>
            <a:ext cx="4773168" cy="2324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7BCC2"/>
                </a:solidFill>
              </a:rPr>
              <a:t>maszyny • turbiny • kadłuby • konstrukcje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96112" y="525780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Model służy do wykonania formy, w której powstaje odlew.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D9D6CE"/>
                </a:solidFill>
              </a:rPr>
              <a:t>03</a:t>
            </a:r>
            <a:endParaRPr lang="en-US" sz="700" dirty="0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8FE9FB03-9177-B813-5D68-C6E7A9693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920" y="1668780"/>
            <a:ext cx="4450080" cy="3337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2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A31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C7222F"/>
                </a:solidFill>
              </a:rPr>
              <a:t>WYMAGANIA TECHNICZNE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11820"/>
                </a:solidFill>
              </a:rPr>
              <a:t>Dlaczego wymagania są wysokie?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8717A"/>
                </a:solidFill>
              </a:rPr>
              <a:t>Model pracuje w trudnych warunkach odlewni i musi być powtarzalny.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58368" y="2606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0"/>
                </a:solidFill>
              </a:rPr>
              <a:t>Model musi wytrzymać: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13232" y="3154680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950976" y="3090672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0"/>
                </a:solidFill>
              </a:rPr>
              <a:t>nacisk masy formierskiej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13232" y="3630168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9"/>
          <p:cNvSpPr/>
          <p:nvPr/>
        </p:nvSpPr>
        <p:spPr>
          <a:xfrm>
            <a:off x="950976" y="3566160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0"/>
                </a:solidFill>
              </a:rPr>
              <a:t>wilgoć i zmienne warunki klimatyczne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13232" y="4105656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950976" y="4041648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0"/>
                </a:solidFill>
              </a:rPr>
              <a:t>ścieranie abrazyjno-mechaniczne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13232" y="4581144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Text 13"/>
          <p:cNvSpPr/>
          <p:nvPr/>
        </p:nvSpPr>
        <p:spPr>
          <a:xfrm>
            <a:off x="950976" y="4517136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0"/>
                </a:solidFill>
              </a:rPr>
              <a:t>wielokrotne użycie: od kilkuset do kilkudziesięciu tysięcy zaformowań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315200" y="1783080"/>
            <a:ext cx="2743200" cy="2743200"/>
          </a:xfrm>
          <a:prstGeom prst="arc">
            <a:avLst/>
          </a:prstGeom>
          <a:noFill/>
          <a:ln w="88900">
            <a:solidFill>
              <a:srgbClr val="C7222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7452360" y="256032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820"/>
                </a:solidFill>
              </a:rPr>
              <a:t>dokładność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11820"/>
                </a:solidFill>
              </a:rPr>
              <a:t>stabilność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11820"/>
                </a:solidFill>
              </a:rPr>
              <a:t>odporność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909560" y="3749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8717A"/>
                </a:solidFill>
              </a:rPr>
              <a:t>na zużycie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77777"/>
                </a:solidFill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2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A31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C7222F"/>
                </a:solidFill>
              </a:rPr>
              <a:t>OBECNA TECHNOLOGIA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6766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11820"/>
                </a:solidFill>
              </a:rPr>
              <a:t>Dominująca technologia: obróbka ubytkowa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8717A"/>
                </a:solidFill>
              </a:rPr>
              <a:t>Zaczynamy od dużej ilości materiału, a następnie znaczną część usuwamy.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2926080"/>
            <a:ext cx="1828800" cy="914400"/>
          </a:xfrm>
          <a:prstGeom prst="rect">
            <a:avLst/>
          </a:prstGeom>
          <a:solidFill>
            <a:srgbClr val="FFFFFF"/>
          </a:solidFill>
          <a:ln w="15240">
            <a:solidFill>
              <a:srgbClr val="D9D6C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6"/>
          <p:cNvSpPr/>
          <p:nvPr/>
        </p:nvSpPr>
        <p:spPr>
          <a:xfrm>
            <a:off x="868680" y="31821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820"/>
                </a:solidFill>
              </a:rPr>
              <a:t>CAD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11820"/>
                </a:solidFill>
              </a:rPr>
              <a:t>projekt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615184" y="3383280"/>
            <a:ext cx="566928" cy="0"/>
          </a:xfrm>
          <a:prstGeom prst="line">
            <a:avLst/>
          </a:prstGeom>
          <a:noFill/>
          <a:ln w="17780">
            <a:solidFill>
              <a:srgbClr val="68717A"/>
            </a:solidFill>
            <a:prstDash val="solid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0" name="Shape 8"/>
          <p:cNvSpPr/>
          <p:nvPr/>
        </p:nvSpPr>
        <p:spPr>
          <a:xfrm>
            <a:off x="3246120" y="2926080"/>
            <a:ext cx="1828800" cy="914400"/>
          </a:xfrm>
          <a:prstGeom prst="rect">
            <a:avLst/>
          </a:prstGeom>
          <a:solidFill>
            <a:srgbClr val="FFFFFF"/>
          </a:solidFill>
          <a:ln w="15240">
            <a:solidFill>
              <a:srgbClr val="D9D6C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9"/>
          <p:cNvSpPr/>
          <p:nvPr/>
        </p:nvSpPr>
        <p:spPr>
          <a:xfrm>
            <a:off x="3383280" y="31821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820"/>
                </a:solidFill>
              </a:rPr>
              <a:t>CAM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11820"/>
                </a:solidFill>
              </a:rPr>
              <a:t>programy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129784" y="3383280"/>
            <a:ext cx="566928" cy="0"/>
          </a:xfrm>
          <a:prstGeom prst="line">
            <a:avLst/>
          </a:prstGeom>
          <a:noFill/>
          <a:ln w="17780">
            <a:solidFill>
              <a:srgbClr val="68717A"/>
            </a:solidFill>
            <a:prstDash val="solid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5760720" y="2926080"/>
            <a:ext cx="1828800" cy="914400"/>
          </a:xfrm>
          <a:prstGeom prst="rect">
            <a:avLst/>
          </a:prstGeom>
          <a:solidFill>
            <a:srgbClr val="C7222F"/>
          </a:solidFill>
          <a:ln w="1524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5897880" y="31821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CNC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obróbka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644384" y="3383280"/>
            <a:ext cx="566928" cy="0"/>
          </a:xfrm>
          <a:prstGeom prst="line">
            <a:avLst/>
          </a:prstGeom>
          <a:noFill/>
          <a:ln w="17780">
            <a:solidFill>
              <a:srgbClr val="68717A"/>
            </a:solidFill>
            <a:prstDash val="solid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6" name="Shape 14"/>
          <p:cNvSpPr/>
          <p:nvPr/>
        </p:nvSpPr>
        <p:spPr>
          <a:xfrm>
            <a:off x="8275320" y="2926080"/>
            <a:ext cx="1828800" cy="914400"/>
          </a:xfrm>
          <a:prstGeom prst="rect">
            <a:avLst/>
          </a:prstGeom>
          <a:solidFill>
            <a:srgbClr val="FFFFFF"/>
          </a:solidFill>
          <a:ln w="15240">
            <a:solidFill>
              <a:srgbClr val="D9D6C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8412480" y="31821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820"/>
                </a:solidFill>
              </a:rPr>
              <a:t>składanie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11820"/>
                </a:solidFill>
              </a:rPr>
              <a:t>i wykańczanie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31520" y="4736592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820"/>
                </a:solidFill>
              </a:rPr>
              <a:t>Obróbka zgrubna + wykończeniowa = wióry, pył i odpady materiałowe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49808" y="5321808"/>
            <a:ext cx="6583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8717A"/>
                </a:solidFill>
              </a:rPr>
              <a:t>Problem GOZ zaczyna się już na etapie projektowania i technologii wykonania.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77777"/>
                </a:solidFill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9D6C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9D6CE"/>
                </a:solidFill>
              </a:rPr>
              <a:t>PROBLEMY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Co jest problemem w tradycyjnej technologii?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B7BCC2"/>
                </a:solidFill>
              </a:rPr>
              <a:t>Materiał, odpady, chemia, energia i koniec życia modelu.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49808" y="2807208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6"/>
          <p:cNvSpPr/>
          <p:nvPr/>
        </p:nvSpPr>
        <p:spPr>
          <a:xfrm>
            <a:off x="987552" y="2743200"/>
            <a:ext cx="5669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duże zużycie drewna i materiałów drewnopochodnych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49808" y="3282696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987552" y="3218688"/>
            <a:ext cx="5669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wióry, pyły i odpady po obróbce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49808" y="3758184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987552" y="3694176"/>
            <a:ext cx="5669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szpachle, lakiery, żywice, żelkoty, utwardzacze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49808" y="4233672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987552" y="4169664"/>
            <a:ext cx="5669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długi, wieloetapowy cykl produkcyjny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49808" y="4709160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6" name="Text 14"/>
          <p:cNvSpPr/>
          <p:nvPr/>
        </p:nvSpPr>
        <p:spPr>
          <a:xfrm>
            <a:off x="987552" y="4645152"/>
            <a:ext cx="5669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konieczność utylizacji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315200" y="2011680"/>
            <a:ext cx="3566160" cy="2560320"/>
          </a:xfrm>
          <a:prstGeom prst="rect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8" name="Text 16"/>
          <p:cNvSpPr/>
          <p:nvPr/>
        </p:nvSpPr>
        <p:spPr>
          <a:xfrm>
            <a:off x="7635240" y="256032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W GOZ problemem nie jest tylko odpad na końcu.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7644384" y="374904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D6D8"/>
                </a:solidFill>
              </a:rPr>
              <a:t>Problemem jest cały cykl życia modelu.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D9D6CE"/>
                </a:solidFill>
              </a:rPr>
              <a:t>06</a:t>
            </a:r>
            <a:endParaRPr lang="en-US" sz="700" dirty="0"/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8597DA8D-6FE2-53B9-776F-4F88A808E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9535" y="4138974"/>
            <a:ext cx="3682571" cy="2261826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0AD0ECF8-CCD3-8F82-2C34-486387E8A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885" y="0"/>
            <a:ext cx="3651115" cy="24266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2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A31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C7222F"/>
                </a:solidFill>
              </a:rPr>
              <a:t>KONIEC ŻYCIA MODELU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6949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11820"/>
                </a:solidFill>
              </a:rPr>
              <a:t>Najtrudniejszy moment: zużycie albo zmiana geometrii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8717A"/>
                </a:solidFill>
              </a:rPr>
              <a:t>Tradycyjny model bywa trudny do naprawy, modyfikacji i recyklingu.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2606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820"/>
                </a:solidFill>
              </a:rPr>
              <a:t>Model tradycyjny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7240" y="3127248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1014984" y="3063240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820"/>
                </a:solidFill>
              </a:rPr>
              <a:t>złożone materiały i powłoki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77240" y="3602736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9"/>
          <p:cNvSpPr/>
          <p:nvPr/>
        </p:nvSpPr>
        <p:spPr>
          <a:xfrm>
            <a:off x="1014984" y="3538728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820"/>
                </a:solidFill>
              </a:rPr>
              <a:t>brak możliwości napraw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77240" y="4078224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1014984" y="4014216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820"/>
                </a:solidFill>
              </a:rPr>
              <a:t>konieczność wykonania modeli od nowa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77240" y="4553712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Text 13"/>
          <p:cNvSpPr/>
          <p:nvPr/>
        </p:nvSpPr>
        <p:spPr>
          <a:xfrm>
            <a:off x="1014984" y="4489704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pl-PL" sz="1400" noProof="0" dirty="0">
                <a:solidFill>
                  <a:srgbClr val="111820"/>
                </a:solidFill>
              </a:rPr>
              <a:t>konieczność utylizacji (poprzez termiczną obróbkę) modeli po eksploatacji</a:t>
            </a:r>
            <a:endParaRPr lang="pl-PL" sz="1400" noProof="0" dirty="0"/>
          </a:p>
        </p:txBody>
      </p:sp>
      <p:sp>
        <p:nvSpPr>
          <p:cNvPr id="16" name="Shape 14"/>
          <p:cNvSpPr/>
          <p:nvPr/>
        </p:nvSpPr>
        <p:spPr>
          <a:xfrm>
            <a:off x="5349240" y="3657600"/>
            <a:ext cx="1097280" cy="0"/>
          </a:xfrm>
          <a:prstGeom prst="line">
            <a:avLst/>
          </a:prstGeom>
          <a:noFill/>
          <a:ln w="25400">
            <a:solidFill>
              <a:srgbClr val="C7222F"/>
            </a:solidFill>
            <a:prstDash val="solid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7" name="Shape 15"/>
          <p:cNvSpPr/>
          <p:nvPr/>
        </p:nvSpPr>
        <p:spPr>
          <a:xfrm>
            <a:off x="6812280" y="2560320"/>
            <a:ext cx="356616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6C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8" name="Text 16"/>
          <p:cNvSpPr/>
          <p:nvPr/>
        </p:nvSpPr>
        <p:spPr>
          <a:xfrm>
            <a:off x="7132320" y="288036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222F"/>
                </a:solidFill>
              </a:rPr>
              <a:t>Skutek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132320" y="3273552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11820"/>
                </a:solidFill>
              </a:rPr>
              <a:t>nowy materiał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11820"/>
                </a:solidFill>
              </a:rPr>
              <a:t>+ nowy cykl produkcji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11820"/>
                </a:solidFill>
              </a:rPr>
              <a:t>+ kolejny odpad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13232" y="5650992"/>
            <a:ext cx="7498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222F"/>
                </a:solidFill>
              </a:rPr>
              <a:t>Pytanie: czy można wydłużyć życie modelu i utrzymać materiał w obiegu?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77777"/>
                </a:solidFill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9D6C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pic>
        <p:nvPicPr>
          <p:cNvPr id="4" name="Image 0" descr="/mnt/data/mtm_2_dim.jpg"/>
          <p:cNvPicPr>
            <a:picLocks noChangeAspect="1"/>
          </p:cNvPicPr>
          <p:nvPr/>
        </p:nvPicPr>
        <p:blipFill>
          <a:blip r:embed="rId3"/>
          <a:srcRect l="5000" r="49346"/>
          <a:stretch/>
        </p:blipFill>
        <p:spPr>
          <a:xfrm>
            <a:off x="7039907" y="-486383"/>
            <a:ext cx="4828032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9D6CE"/>
                </a:solidFill>
              </a:rPr>
              <a:t>KIERUNEK ZMIANY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30352" y="987552"/>
            <a:ext cx="5303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Technologia addytywna + CNC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B7BCC2"/>
                </a:solidFill>
              </a:rPr>
              <a:t>Nie zamiast dokładności — tylko jako inny sposób budowania modelu.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13232" y="301752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800" b="1" dirty="0">
                <a:solidFill>
                  <a:srgbClr val="FFFFFF"/>
                </a:solidFill>
              </a:rPr>
              <a:t>Drukujemy cały model</a:t>
            </a:r>
            <a:r>
              <a:rPr lang="en-US" sz="1800" b="1" dirty="0">
                <a:solidFill>
                  <a:srgbClr val="FFFFFF"/>
                </a:solidFill>
              </a:rPr>
              <a:t>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13232" y="35204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7BCC2"/>
                </a:solidFill>
              </a:rPr>
              <a:t>CNC zostaje jako obróbka wykończeniowa.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31520" y="4663440"/>
            <a:ext cx="2194560" cy="384048"/>
          </a:xfrm>
          <a:prstGeom prst="roundRect">
            <a:avLst>
              <a:gd name="adj" fmla="val 19048"/>
            </a:avLst>
          </a:prstGeom>
          <a:solidFill>
            <a:srgbClr val="C7222F"/>
          </a:solidFill>
          <a:ln w="12700">
            <a:solidFill>
              <a:srgbClr val="C7222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8"/>
          <p:cNvSpPr/>
          <p:nvPr/>
        </p:nvSpPr>
        <p:spPr>
          <a:xfrm>
            <a:off x="841248" y="4773168"/>
            <a:ext cx="19751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druk 3D wielkoformatowy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3246120" y="464515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+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3703320" y="466344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2C3540"/>
          </a:solidFill>
          <a:ln w="12700">
            <a:solidFill>
              <a:srgbClr val="2C354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1"/>
          <p:cNvSpPr/>
          <p:nvPr/>
        </p:nvSpPr>
        <p:spPr>
          <a:xfrm>
            <a:off x="3813048" y="4773168"/>
            <a:ext cx="119786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obróbka CNC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D9D6CE"/>
                </a:solidFill>
              </a:rPr>
              <a:t>08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2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A31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C7222F"/>
                </a:solidFill>
              </a:rPr>
              <a:t>DRUK 3D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11820"/>
                </a:solidFill>
              </a:rPr>
              <a:t>To nie jest zwykły druk 3D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8717A"/>
                </a:solidFill>
              </a:rPr>
              <a:t>Nie chodzi o prototyp, tylko o narzędzie, które musi pracować w odlewni.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77240" y="2788920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6"/>
          <p:cNvSpPr/>
          <p:nvPr/>
        </p:nvSpPr>
        <p:spPr>
          <a:xfrm>
            <a:off x="1014984" y="2724912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0"/>
                </a:solidFill>
              </a:rPr>
              <a:t>duże gabaryty i geometrie liczone w metrach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77240" y="3264408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1014984" y="320040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0"/>
                </a:solidFill>
              </a:rPr>
              <a:t>kohezja warstw, porowatość i stabilność struktury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77240" y="3739896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1014984" y="3675888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0"/>
                </a:solidFill>
              </a:rPr>
              <a:t>odporność na ścieranie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215384"/>
            <a:ext cx="91440" cy="91440"/>
          </a:xfrm>
          <a:prstGeom prst="ellipse">
            <a:avLst/>
          </a:prstGeom>
          <a:solidFill>
            <a:srgbClr val="C7222F"/>
          </a:solidFill>
          <a:ln w="12700">
            <a:solidFill>
              <a:srgbClr val="C7222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1014984" y="4151376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820"/>
                </a:solidFill>
              </a:rPr>
              <a:t>kontrola naddatków, skurczu i obróbki końcowej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086600" y="2194560"/>
            <a:ext cx="3429000" cy="2468880"/>
          </a:xfrm>
          <a:prstGeom prst="rect">
            <a:avLst/>
          </a:prstGeom>
          <a:solidFill>
            <a:srgbClr val="111820"/>
          </a:solidFill>
          <a:ln w="12700">
            <a:solidFill>
              <a:srgbClr val="111820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6" name="Text 14"/>
          <p:cNvSpPr/>
          <p:nvPr/>
        </p:nvSpPr>
        <p:spPr>
          <a:xfrm>
            <a:off x="7406640" y="269748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Nie wystarczy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„wydrukować model”.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7434072" y="3794760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D6CE"/>
                </a:solidFill>
              </a:rPr>
              <a:t>Trzeba opracować cały proces.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77777"/>
                </a:solidFill>
              </a:rPr>
              <a:t>09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2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A31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C7222F"/>
                </a:solidFill>
              </a:rPr>
              <a:t>ETAPY PRAC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5943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11820"/>
                </a:solidFill>
              </a:rPr>
              <a:t>Wdrażamy tę zmianę etapami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8717A"/>
                </a:solidFill>
              </a:rPr>
              <a:t>Od modeli prostszych do bardziej wymagających.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188720" y="2834640"/>
            <a:ext cx="1828800" cy="0"/>
          </a:xfrm>
          <a:prstGeom prst="line">
            <a:avLst/>
          </a:prstGeom>
          <a:noFill/>
          <a:ln w="25400">
            <a:solidFill>
              <a:srgbClr val="C7222F"/>
            </a:solidFill>
            <a:prstDash val="solid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8" name="Text 6"/>
          <p:cNvSpPr/>
          <p:nvPr/>
        </p:nvSpPr>
        <p:spPr>
          <a:xfrm>
            <a:off x="731520" y="2487168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7222F"/>
                </a:solidFill>
              </a:rPr>
              <a:t>1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731520" y="315468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11820"/>
                </a:solidFill>
              </a:rPr>
              <a:t>Modele średnie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31520" y="40690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8717A"/>
                </a:solidFill>
              </a:rPr>
              <a:t>zaformowania małoseryjne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31520" y="489204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C7222F"/>
          </a:solidFill>
          <a:ln w="12700">
            <a:solidFill>
              <a:srgbClr val="C7222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841248" y="5001768"/>
            <a:ext cx="119786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wdrożenie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617720" y="2834640"/>
            <a:ext cx="1828800" cy="0"/>
          </a:xfrm>
          <a:prstGeom prst="line">
            <a:avLst/>
          </a:prstGeom>
          <a:noFill/>
          <a:ln w="25400">
            <a:solidFill>
              <a:srgbClr val="C7222F"/>
            </a:solidFill>
            <a:prstDash val="solid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4160520" y="2487168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7222F"/>
                </a:solidFill>
              </a:rPr>
              <a:t>2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160520" y="315468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11820"/>
                </a:solidFill>
              </a:rPr>
              <a:t>Zastąpienie wybranych modeli żelkotowych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160520" y="40690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8717A"/>
                </a:solidFill>
              </a:rPr>
              <a:t>większa trwałość i mniej chemii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60520" y="489204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2C3540"/>
          </a:solidFill>
          <a:ln w="12700">
            <a:solidFill>
              <a:srgbClr val="2C354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8" name="Text 16"/>
          <p:cNvSpPr/>
          <p:nvPr/>
        </p:nvSpPr>
        <p:spPr>
          <a:xfrm>
            <a:off x="4270248" y="5001768"/>
            <a:ext cx="119786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badania / PARP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8046720" y="2834640"/>
            <a:ext cx="1828800" cy="0"/>
          </a:xfrm>
          <a:prstGeom prst="line">
            <a:avLst/>
          </a:prstGeom>
          <a:noFill/>
          <a:ln w="25400">
            <a:solidFill>
              <a:srgbClr val="D9D6CE"/>
            </a:solidFill>
            <a:prstDash val="solid"/>
            <a:tailEnd type="none"/>
          </a:ln>
        </p:spPr>
        <p:txBody>
          <a:bodyPr/>
          <a:lstStyle/>
          <a:p>
            <a:endParaRPr lang="pl-PL"/>
          </a:p>
        </p:txBody>
      </p:sp>
      <p:sp>
        <p:nvSpPr>
          <p:cNvPr id="20" name="Text 18"/>
          <p:cNvSpPr/>
          <p:nvPr/>
        </p:nvSpPr>
        <p:spPr>
          <a:xfrm>
            <a:off x="7589520" y="2487168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7222F"/>
                </a:solidFill>
              </a:rPr>
              <a:t>3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7589520" y="315468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11820"/>
                </a:solidFill>
              </a:rPr>
              <a:t>Modele z płyt epoksydowych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7589520" y="40690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8717A"/>
                </a:solidFill>
              </a:rPr>
              <a:t>większa złożoność geometrii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7589520" y="489204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2C3540"/>
          </a:solidFill>
          <a:ln w="12700">
            <a:solidFill>
              <a:srgbClr val="2C354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4" name="Text 22"/>
          <p:cNvSpPr/>
          <p:nvPr/>
        </p:nvSpPr>
        <p:spPr>
          <a:xfrm>
            <a:off x="7699248" y="5001768"/>
            <a:ext cx="119786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dalszy rozwój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77777"/>
                </a:solidFill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9D6C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9D6CE"/>
                </a:solidFill>
              </a:rPr>
              <a:t>KORZYŚCI DLA GOZ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Co technologia addytywna może zmienić?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B7BCC2"/>
                </a:solidFill>
              </a:rPr>
              <a:t>Najważniejsze są korzyści środowiskowe i użytkowe.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22960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63A45"/>
                </a:solidFill>
              </a:rPr>
              <a:t>mniej materiału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22960" y="3154680"/>
            <a:ext cx="2057400" cy="0"/>
          </a:xfrm>
          <a:prstGeom prst="line">
            <a:avLst/>
          </a:prstGeom>
          <a:noFill/>
          <a:ln w="15240">
            <a:solidFill>
              <a:srgbClr val="E63A45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4343400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mniej odpadów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3400" y="3154680"/>
            <a:ext cx="2057400" cy="0"/>
          </a:xfrm>
          <a:prstGeom prst="line">
            <a:avLst/>
          </a:prstGeom>
          <a:noFill/>
          <a:ln w="15240">
            <a:solidFill>
              <a:srgbClr val="59616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9"/>
          <p:cNvSpPr/>
          <p:nvPr/>
        </p:nvSpPr>
        <p:spPr>
          <a:xfrm>
            <a:off x="7863840" y="2743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recyklat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863840" y="3154680"/>
            <a:ext cx="2057400" cy="0"/>
          </a:xfrm>
          <a:prstGeom prst="line">
            <a:avLst/>
          </a:prstGeom>
          <a:noFill/>
          <a:ln w="15240">
            <a:solidFill>
              <a:srgbClr val="59616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822960" y="38404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naprawa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22960" y="4251960"/>
            <a:ext cx="2057400" cy="0"/>
          </a:xfrm>
          <a:prstGeom prst="line">
            <a:avLst/>
          </a:prstGeom>
          <a:noFill/>
          <a:ln w="15240">
            <a:solidFill>
              <a:srgbClr val="59616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Text 13"/>
          <p:cNvSpPr/>
          <p:nvPr/>
        </p:nvSpPr>
        <p:spPr>
          <a:xfrm>
            <a:off x="4343400" y="38404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regranulacja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343400" y="4251960"/>
            <a:ext cx="2057400" cy="0"/>
          </a:xfrm>
          <a:prstGeom prst="line">
            <a:avLst/>
          </a:prstGeom>
          <a:noFill/>
          <a:ln w="15240">
            <a:solidFill>
              <a:srgbClr val="59616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7863840" y="38404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mniej chemii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863840" y="4251960"/>
            <a:ext cx="2057400" cy="0"/>
          </a:xfrm>
          <a:prstGeom prst="line">
            <a:avLst/>
          </a:prstGeom>
          <a:noFill/>
          <a:ln w="15240">
            <a:solidFill>
              <a:srgbClr val="59616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9" name="Text 17"/>
          <p:cNvSpPr/>
          <p:nvPr/>
        </p:nvSpPr>
        <p:spPr>
          <a:xfrm>
            <a:off x="822960" y="5870448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GOZ = dłuższe życie modelu + materiał w obiegu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D9D6CE"/>
                </a:solidFill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72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A31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C7222F"/>
                </a:solidFill>
              </a:rPr>
              <a:t>ZMIANA TECHNOLOGII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7132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11820"/>
                </a:solidFill>
              </a:rPr>
              <a:t>Z modelu liniowego do bardziej zamkniętego obiegu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8717A"/>
                </a:solidFill>
              </a:rPr>
              <a:t>Największa zmiana dotyczy całego cyklu życia modelu.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77240" y="274320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7222F"/>
                </a:solidFill>
              </a:rPr>
              <a:t>TRADYCYJNIE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24612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11820"/>
                </a:solidFill>
              </a:rPr>
              <a:t>materiał  →  obróbka  →  odpad  →  utylizacja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434340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7222F"/>
                </a:solidFill>
              </a:rPr>
              <a:t>KIERUNEK GOZ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484632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11820"/>
                </a:solidFill>
              </a:rPr>
              <a:t>druk  →  użycie  →  naprawa  →  regranulacja  →  ponowne użycie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8641080" y="2514600"/>
            <a:ext cx="2011680" cy="2011680"/>
          </a:xfrm>
          <a:prstGeom prst="arc">
            <a:avLst/>
          </a:prstGeom>
          <a:noFill/>
          <a:ln w="76200">
            <a:solidFill>
              <a:srgbClr val="C7222F"/>
            </a:solidFill>
            <a:prstDash val="solid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8732520" y="30632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0"/>
                </a:solidFill>
              </a:rPr>
              <a:t>materiał pozostaje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111820"/>
                </a:solidFill>
              </a:rPr>
              <a:t>dłużej w obiegu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77777"/>
                </a:solidFill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9D6C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7498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9D6CE"/>
                </a:solidFill>
              </a:rPr>
              <a:t>ANALIZA CYKLU ŻYCIA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0352" y="987552"/>
            <a:ext cx="7955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r>
              <a:rPr lang="en-US" sz="2700" b="1" dirty="0">
                <a:solidFill>
                  <a:srgbClr val="FFFFFF"/>
                </a:solidFill>
              </a:rPr>
              <a:t>Badanie LCA: technologia 3D </a:t>
            </a:r>
            <a:r>
              <a:rPr lang="en-US" sz="2700" b="1" dirty="0">
                <a:solidFill>
                  <a:schemeClr val="bg1"/>
                </a:solidFill>
              </a:rPr>
              <a:t>vs</a:t>
            </a:r>
            <a:r>
              <a:rPr lang="pl-PL" sz="2700" b="1" dirty="0">
                <a:solidFill>
                  <a:schemeClr val="bg1"/>
                </a:solidFill>
              </a:rPr>
              <a:t> </a:t>
            </a:r>
            <a:r>
              <a:rPr lang="pl-PL" sz="2800" b="1" dirty="0">
                <a:solidFill>
                  <a:schemeClr val="bg1"/>
                </a:solidFill>
              </a:rPr>
              <a:t>technologia</a:t>
            </a:r>
            <a:r>
              <a:rPr lang="pl-PL" sz="2800" dirty="0">
                <a:solidFill>
                  <a:schemeClr val="bg1"/>
                </a:solidFill>
              </a:rPr>
              <a:t> </a:t>
            </a:r>
            <a:r>
              <a:rPr lang="en-US" sz="2700" b="1" dirty="0" err="1">
                <a:solidFill>
                  <a:schemeClr val="bg1"/>
                </a:solidFill>
              </a:rPr>
              <a:t>żelkotowa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175564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B7BCC2"/>
                </a:solidFill>
              </a:rPr>
              <a:t>Porównanie wpływu środowiskowego wskazuje korzystniejszy profil technologii 3D w kluczowych kategoriach.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28803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E63A45"/>
                </a:solidFill>
              </a:rPr>
              <a:t>1,42×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685800" y="3493008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D9D6CE"/>
                </a:solidFill>
              </a:rPr>
              <a:t>Zmiana klimatu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0" y="3913632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EB5BD"/>
                </a:solidFill>
              </a:rPr>
              <a:t>technologia 3D korzystniejsza klimatycznie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926080" y="28803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</a:rPr>
              <a:t>&gt;5×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2926080" y="3493008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D9D6CE"/>
                </a:solidFill>
              </a:rPr>
              <a:t>Warstwa ozonowa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26080" y="3913632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EB5BD"/>
                </a:solidFill>
              </a:rPr>
              <a:t>ponad 5-krotnie mniej obciążająca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166360" y="28803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</a:rPr>
              <a:t>−21%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5166360" y="3493008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D9D6CE"/>
                </a:solidFill>
              </a:rPr>
              <a:t>Eutrofizacja lądowa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166360" y="3913632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EB5BD"/>
                </a:solidFill>
              </a:rPr>
              <a:t>niższy wpływ w stosunku do żelkotowej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406640" y="28803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</a:rPr>
              <a:t>−20%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7406640" y="3493008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D9D6CE"/>
                </a:solidFill>
              </a:rPr>
              <a:t>Emisja pyłów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406640" y="3913632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EB5BD"/>
                </a:solidFill>
              </a:rPr>
              <a:t>redukcja wpływu z emisji pyłów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646920" y="28803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</a:rPr>
              <a:t>100×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9646920" y="3493008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D9D6CE"/>
                </a:solidFill>
              </a:rPr>
              <a:t>Ekotoksyczność wód słodkich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46920" y="3913632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AEB5BD"/>
                </a:solidFill>
              </a:rPr>
              <a:t>wpływ technologii 3D jest 100 razy niższy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13232" y="5715000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Wniosek: technologia 3D wzmacnia uzasadnienie GOZ — mniej obciążeń środowiskowych w całym cyklu życia modelu.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D9D6CE"/>
                </a:solidFill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11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obraz_dark.png"/>
          <p:cNvPicPr>
            <a:picLocks noChangeAspect="1"/>
          </p:cNvPicPr>
          <p:nvPr/>
        </p:nvPicPr>
        <p:blipFill>
          <a:blip r:embed="rId3"/>
          <a:srcRect l="3278" r="3278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4048" y="2560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MTM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941832" y="25603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9D6C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MODELE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85800" y="11430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GOZ w naszej branży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to </a:t>
            </a:r>
            <a:r>
              <a:rPr lang="en-US" sz="3400" b="1" dirty="0" err="1">
                <a:solidFill>
                  <a:srgbClr val="FFFFFF"/>
                </a:solidFill>
              </a:rPr>
              <a:t>nie</a:t>
            </a:r>
            <a:r>
              <a:rPr lang="en-US" sz="3400" b="1" dirty="0">
                <a:solidFill>
                  <a:srgbClr val="FFFFFF"/>
                </a:solidFill>
              </a:rPr>
              <a:t> </a:t>
            </a:r>
            <a:r>
              <a:rPr lang="en-US" sz="3400" b="1" dirty="0" err="1">
                <a:solidFill>
                  <a:srgbClr val="FFFFFF"/>
                </a:solidFill>
              </a:rPr>
              <a:t>teoria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713232" y="2788920"/>
            <a:ext cx="5669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E7E4DD"/>
                </a:solidFill>
              </a:rPr>
              <a:t>To zmiana technologii produkcji — krok po kroku, od modeli prostszych do coraz bardziej wymagających.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13232" y="457200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Dziękuję Państwu za uwagę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31520" y="5138928"/>
            <a:ext cx="3108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D9D6CE"/>
                </a:solidFill>
              </a:rPr>
              <a:t>Sabina Dudek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D6CE"/>
                </a:solidFill>
              </a:rPr>
              <a:t>663 721 847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9D6CE"/>
                </a:solidFill>
              </a:rPr>
              <a:t>sabina.dudek@mtmmodele.pl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1292840" y="640080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D9D6CE"/>
                </a:solidFill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728</Words>
  <Application>Microsoft Office PowerPoint</Application>
  <PresentationFormat>Panoramiczny</PresentationFormat>
  <Paragraphs>199</Paragraphs>
  <Slides>14</Slides>
  <Notes>13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7" baseType="lpstr">
      <vt:lpstr>Aptos Display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MTM Modele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MTM GOZ</dc:title>
  <dc:subject>GOZ w produkcji modeli odlewniczych</dc:subject>
  <dc:creator>OpenAI</dc:creator>
  <cp:lastModifiedBy>Sabina Dudek</cp:lastModifiedBy>
  <cp:revision>5</cp:revision>
  <dcterms:created xsi:type="dcterms:W3CDTF">2026-05-13T12:08:06Z</dcterms:created>
  <dcterms:modified xsi:type="dcterms:W3CDTF">2026-05-14T07:10:08Z</dcterms:modified>
</cp:coreProperties>
</file>