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22"/>
  </p:notesMasterIdLst>
  <p:sldIdLst>
    <p:sldId id="256" r:id="rId2"/>
    <p:sldId id="260" r:id="rId3"/>
    <p:sldId id="294" r:id="rId4"/>
    <p:sldId id="298" r:id="rId5"/>
    <p:sldId id="300" r:id="rId6"/>
    <p:sldId id="299" r:id="rId7"/>
    <p:sldId id="301" r:id="rId8"/>
    <p:sldId id="302" r:id="rId9"/>
    <p:sldId id="295" r:id="rId10"/>
    <p:sldId id="296" r:id="rId11"/>
    <p:sldId id="287" r:id="rId12"/>
    <p:sldId id="289" r:id="rId13"/>
    <p:sldId id="291" r:id="rId14"/>
    <p:sldId id="290" r:id="rId15"/>
    <p:sldId id="292" r:id="rId16"/>
    <p:sldId id="293" r:id="rId17"/>
    <p:sldId id="297" r:id="rId18"/>
    <p:sldId id="261" r:id="rId19"/>
    <p:sldId id="303" r:id="rId20"/>
    <p:sldId id="257" r:id="rId2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1344" y="1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5713E-4D72-4595-813F-9B8E62848D2D}" type="datetimeFigureOut">
              <a:rPr lang="pl-PL" smtClean="0"/>
              <a:t>14.05.2026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D96FB-6E82-4C2B-AE6B-F0B6B17EF79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3905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3305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54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989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37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863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933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37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295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34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267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617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083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55" r:id="rId6"/>
    <p:sldLayoutId id="2147483751" r:id="rId7"/>
    <p:sldLayoutId id="2147483752" r:id="rId8"/>
    <p:sldLayoutId id="2147483753" r:id="rId9"/>
    <p:sldLayoutId id="2147483754" r:id="rId10"/>
    <p:sldLayoutId id="214748375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9.emf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jpeg"/><Relationship Id="rId5" Type="http://schemas.openxmlformats.org/officeDocument/2006/relationships/image" Target="../media/image5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link.webropolsurveys.com/EventParticipation/EventPublic/a704a442-32b6-4830-bcda-b4000705918b?displayId=Fin3642234" TargetMode="Externa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01C72A9E-6A4D-13BD-A894-868372BC8D84}"/>
              </a:ext>
            </a:extLst>
          </p:cNvPr>
          <p:cNvSpPr/>
          <p:nvPr/>
        </p:nvSpPr>
        <p:spPr>
          <a:xfrm>
            <a:off x="6003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pl-PL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B765EB4B-475D-412B-A2F7-3F7F3C3C4D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2"/>
          <a:stretch/>
        </p:blipFill>
        <p:spPr>
          <a:xfrm>
            <a:off x="0" y="37920"/>
            <a:ext cx="12183884" cy="6048556"/>
          </a:xfrm>
          <a:prstGeom prst="rect">
            <a:avLst/>
          </a:prstGeom>
        </p:spPr>
      </p:pic>
      <p:pic>
        <p:nvPicPr>
          <p:cNvPr id="21" name="Obraz 20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B0AD805B-7A26-4012-A38A-ECD7E22BF7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43"/>
          <a:stretch/>
        </p:blipFill>
        <p:spPr>
          <a:xfrm>
            <a:off x="10099526" y="37920"/>
            <a:ext cx="1966208" cy="62253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31E9FD8A-5F2D-4BD1-BF11-EFB6A0818F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4909" y="5716021"/>
            <a:ext cx="1321692" cy="577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37FB6B71-F954-48B7-A6D4-F5B6561405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0" y="6086476"/>
            <a:ext cx="8543900" cy="733604"/>
          </a:xfrm>
          <a:prstGeom prst="rect">
            <a:avLst/>
          </a:prstGeom>
        </p:spPr>
      </p:pic>
      <p:pic>
        <p:nvPicPr>
          <p:cNvPr id="25" name="Obraz 24" descr="Obraz zawierający zrzut ekranu, Grafika, krąg, projekt graficzny&#10;&#10;Zawartość wygenerowana przez AI może być niepoprawna.">
            <a:extLst>
              <a:ext uri="{FF2B5EF4-FFF2-40B4-BE49-F238E27FC236}">
                <a16:creationId xmlns:a16="http://schemas.microsoft.com/office/drawing/2014/main" id="{C8459357-9231-44E5-BAB3-F3D1DC05B9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0162" y="5651147"/>
            <a:ext cx="976886" cy="651258"/>
          </a:xfrm>
          <a:prstGeom prst="rect">
            <a:avLst/>
          </a:prstGeom>
        </p:spPr>
      </p:pic>
      <p:pic>
        <p:nvPicPr>
          <p:cNvPr id="26" name="Picture 2" descr="Instytut Gospodarki Surowcami Mineralnymi i Energią Polskiej ...">
            <a:extLst>
              <a:ext uri="{FF2B5EF4-FFF2-40B4-BE49-F238E27FC236}">
                <a16:creationId xmlns:a16="http://schemas.microsoft.com/office/drawing/2014/main" id="{FA5CD057-CFF9-4E77-986E-04F3ED761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843" y="5777184"/>
            <a:ext cx="1354319" cy="525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1198B44A-7216-4F43-8AB9-4F7FE71997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20852" y="6341838"/>
            <a:ext cx="1278619" cy="41297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1693CACD-4FEB-4AF6-AECC-60B7B9093B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24329" y="6341838"/>
            <a:ext cx="1064544" cy="41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137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7" name="Rectangle 2076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79" name="Rectangle 2078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1" name="Rectangle 2080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83" name="Rectangle 2082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085" name="Rectangle 2084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087" name="Rectangle 2086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9" name="Rectangle 208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ytuł 1">
            <a:extLst>
              <a:ext uri="{FF2B5EF4-FFF2-40B4-BE49-F238E27FC236}">
                <a16:creationId xmlns:a16="http://schemas.microsoft.com/office/drawing/2014/main" id="{7F06842D-5EF8-48A0-BC88-449A9BB63984}"/>
              </a:ext>
            </a:extLst>
          </p:cNvPr>
          <p:cNvSpPr txBox="1">
            <a:spLocks/>
          </p:cNvSpPr>
          <p:nvPr/>
        </p:nvSpPr>
        <p:spPr>
          <a:xfrm>
            <a:off x="314210" y="912364"/>
            <a:ext cx="4431726" cy="7128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pl-PL" sz="2800" dirty="0">
                <a:latin typeface="Montserrat" panose="00000500000000000000" pitchFamily="2" charset="-18"/>
              </a:rPr>
              <a:t>Skład konsorcjum</a:t>
            </a:r>
            <a:endParaRPr lang="en-US" sz="2800" dirty="0">
              <a:latin typeface="Montserrat" panose="00000500000000000000" pitchFamily="2" charset="-18"/>
            </a:endParaRPr>
          </a:p>
        </p:txBody>
      </p:sp>
      <p:pic>
        <p:nvPicPr>
          <p:cNvPr id="57" name="Obraz 56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9F642DB7-9B97-4F0B-8C82-CD9D327CE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73" y="256505"/>
            <a:ext cx="2770081" cy="724074"/>
          </a:xfrm>
          <a:prstGeom prst="rect">
            <a:avLst/>
          </a:prstGeom>
        </p:spPr>
      </p:pic>
      <p:sp>
        <p:nvSpPr>
          <p:cNvPr id="58" name="Tytuł 1">
            <a:extLst>
              <a:ext uri="{FF2B5EF4-FFF2-40B4-BE49-F238E27FC236}">
                <a16:creationId xmlns:a16="http://schemas.microsoft.com/office/drawing/2014/main" id="{918BB671-62F4-47D7-A5E1-B7FC473B3C41}"/>
              </a:ext>
            </a:extLst>
          </p:cNvPr>
          <p:cNvSpPr txBox="1">
            <a:spLocks/>
          </p:cNvSpPr>
          <p:nvPr/>
        </p:nvSpPr>
        <p:spPr>
          <a:xfrm>
            <a:off x="314210" y="3517799"/>
            <a:ext cx="4431726" cy="79674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18"/>
              </a:rPr>
              <a:t>Eksperci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-18"/>
            </a:endParaRPr>
          </a:p>
        </p:txBody>
      </p:sp>
      <p:pic>
        <p:nvPicPr>
          <p:cNvPr id="61" name="Obraz 60">
            <a:extLst>
              <a:ext uri="{FF2B5EF4-FFF2-40B4-BE49-F238E27FC236}">
                <a16:creationId xmlns:a16="http://schemas.microsoft.com/office/drawing/2014/main" id="{A7176110-2A72-4F3B-9DBE-A62D32D4B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165" y="1676992"/>
            <a:ext cx="1891903" cy="712866"/>
          </a:xfrm>
          <a:prstGeom prst="rect">
            <a:avLst/>
          </a:prstGeom>
        </p:spPr>
      </p:pic>
      <p:pic>
        <p:nvPicPr>
          <p:cNvPr id="62" name="Picture 2" descr="Instytut Gospodarki Surowcami Mineralnymi i Energią Polskiej ...">
            <a:extLst>
              <a:ext uri="{FF2B5EF4-FFF2-40B4-BE49-F238E27FC236}">
                <a16:creationId xmlns:a16="http://schemas.microsoft.com/office/drawing/2014/main" id="{8B05693D-6BF1-48B7-AB61-7046A14E3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15" y="2581984"/>
            <a:ext cx="1517284" cy="58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Obraz 62" descr="Obraz zawierający zrzut ekranu, Grafika, krąg, projekt graficzny&#10;&#10;Zawartość wygenerowana przez AI może być niepoprawna.">
            <a:extLst>
              <a:ext uri="{FF2B5EF4-FFF2-40B4-BE49-F238E27FC236}">
                <a16:creationId xmlns:a16="http://schemas.microsoft.com/office/drawing/2014/main" id="{9AEB2F40-E139-438D-B945-2D7CC50BC4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519" y="1637754"/>
            <a:ext cx="1006417" cy="670945"/>
          </a:xfrm>
          <a:prstGeom prst="rect">
            <a:avLst/>
          </a:prstGeom>
        </p:spPr>
      </p:pic>
      <p:pic>
        <p:nvPicPr>
          <p:cNvPr id="64" name="Picture 2" descr="Polski Klaster Technologii Kompozytowych – PKTK">
            <a:extLst>
              <a:ext uri="{FF2B5EF4-FFF2-40B4-BE49-F238E27FC236}">
                <a16:creationId xmlns:a16="http://schemas.microsoft.com/office/drawing/2014/main" id="{1D763C18-E46E-437C-8644-3C352EAAE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510" y="1701506"/>
            <a:ext cx="1605568" cy="62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Obraz 64">
            <a:extLst>
              <a:ext uri="{FF2B5EF4-FFF2-40B4-BE49-F238E27FC236}">
                <a16:creationId xmlns:a16="http://schemas.microsoft.com/office/drawing/2014/main" id="{2E100714-60E2-4FDA-8FF7-5165FAE6B7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7317" y="2663885"/>
            <a:ext cx="1278619" cy="412970"/>
          </a:xfrm>
          <a:prstGeom prst="rect">
            <a:avLst/>
          </a:prstGeom>
        </p:spPr>
      </p:pic>
      <p:pic>
        <p:nvPicPr>
          <p:cNvPr id="66" name="Obraz 65">
            <a:extLst>
              <a:ext uri="{FF2B5EF4-FFF2-40B4-BE49-F238E27FC236}">
                <a16:creationId xmlns:a16="http://schemas.microsoft.com/office/drawing/2014/main" id="{0233458E-8C2D-493B-A8EA-9577B4198E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9543" y="2621252"/>
            <a:ext cx="1064544" cy="412970"/>
          </a:xfrm>
          <a:prstGeom prst="rect">
            <a:avLst/>
          </a:prstGeom>
        </p:spPr>
      </p:pic>
      <p:pic>
        <p:nvPicPr>
          <p:cNvPr id="69" name="Picture 2" descr="US, India Partner to Accelerate Sustainable Energy Transition">
            <a:extLst>
              <a:ext uri="{FF2B5EF4-FFF2-40B4-BE49-F238E27FC236}">
                <a16:creationId xmlns:a16="http://schemas.microsoft.com/office/drawing/2014/main" id="{C3D334FF-7FF8-4D90-8D3C-FC638A1B56A9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9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" t="-4033" r="27769" b="395"/>
          <a:stretch/>
        </p:blipFill>
        <p:spPr bwMode="auto">
          <a:xfrm>
            <a:off x="5190650" y="-249567"/>
            <a:ext cx="6984069" cy="7107567"/>
          </a:xfrm>
          <a:prstGeom prst="rect">
            <a:avLst/>
          </a:prstGeom>
          <a:noFill/>
          <a:effectLst>
            <a:softEdge rad="241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Tytuł 1">
            <a:extLst>
              <a:ext uri="{FF2B5EF4-FFF2-40B4-BE49-F238E27FC236}">
                <a16:creationId xmlns:a16="http://schemas.microsoft.com/office/drawing/2014/main" id="{B379FDEA-D103-4711-81BD-80A9DBB698E6}"/>
              </a:ext>
            </a:extLst>
          </p:cNvPr>
          <p:cNvSpPr txBox="1">
            <a:spLocks/>
          </p:cNvSpPr>
          <p:nvPr/>
        </p:nvSpPr>
        <p:spPr>
          <a:xfrm>
            <a:off x="268466" y="4235580"/>
            <a:ext cx="7471607" cy="98466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5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dirty="0">
                <a:solidFill>
                  <a:schemeClr val="accent3">
                    <a:lumMod val="50000"/>
                  </a:schemeClr>
                </a:solidFill>
                <a:latin typeface="Montserrat" panose="00000500000000000000" pitchFamily="2" charset="-18"/>
              </a:rPr>
              <a:t>Prof. dr hab. Joanna Kulczycka</a:t>
            </a:r>
            <a:r>
              <a:rPr lang="pl-PL" sz="3600" b="0" dirty="0">
                <a:solidFill>
                  <a:srgbClr val="000000"/>
                </a:solidFill>
                <a:latin typeface="Montserrat" panose="00000500000000000000" pitchFamily="2" charset="-18"/>
              </a:rPr>
              <a:t>, </a:t>
            </a:r>
            <a:r>
              <a:rPr lang="pl-PL" sz="4400" dirty="0" err="1">
                <a:solidFill>
                  <a:srgbClr val="000000"/>
                </a:solidFill>
                <a:latin typeface="Montserrat" panose="00000500000000000000" pitchFamily="2" charset="-18"/>
              </a:rPr>
              <a:t>IGSMiE</a:t>
            </a:r>
            <a:r>
              <a:rPr lang="pl-PL" sz="4400" dirty="0">
                <a:solidFill>
                  <a:srgbClr val="000000"/>
                </a:solidFill>
                <a:latin typeface="Montserrat" panose="00000500000000000000" pitchFamily="2" charset="-18"/>
              </a:rPr>
              <a:t> PAN, AGH</a:t>
            </a:r>
            <a:endParaRPr kumimoji="0" lang="pl-PL" sz="4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-18"/>
            </a:endParaRPr>
          </a:p>
          <a:p>
            <a:pPr>
              <a:lnSpc>
                <a:spcPct val="170000"/>
              </a:lnSpc>
              <a:defRPr/>
            </a:pPr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09963B">
                    <a:lumMod val="50000"/>
                  </a:srgbClr>
                </a:solidFill>
                <a:effectLst/>
                <a:uLnTx/>
                <a:uFillTx/>
                <a:latin typeface="Montserrat" panose="00000500000000000000" pitchFamily="2" charset="-18"/>
              </a:rPr>
              <a:t>dr Agnieszka Nowaczek</a:t>
            </a:r>
            <a:r>
              <a:rPr kumimoji="0" lang="pl-PL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-18"/>
              </a:rPr>
              <a:t>, </a:t>
            </a:r>
            <a:r>
              <a:rPr lang="pl-PL" sz="4400" dirty="0" err="1">
                <a:solidFill>
                  <a:srgbClr val="000000"/>
                </a:solidFill>
                <a:latin typeface="Montserrat" panose="00000500000000000000" pitchFamily="2" charset="-18"/>
              </a:rPr>
              <a:t>IGSMiE</a:t>
            </a:r>
            <a:r>
              <a:rPr lang="pl-PL" sz="4400" dirty="0">
                <a:solidFill>
                  <a:srgbClr val="000000"/>
                </a:solidFill>
                <a:latin typeface="Montserrat" panose="00000500000000000000" pitchFamily="2" charset="-18"/>
              </a:rPr>
              <a:t> PAN</a:t>
            </a:r>
          </a:p>
        </p:txBody>
      </p:sp>
      <p:pic>
        <p:nvPicPr>
          <p:cNvPr id="71" name="Obraz 70">
            <a:extLst>
              <a:ext uri="{FF2B5EF4-FFF2-40B4-BE49-F238E27FC236}">
                <a16:creationId xmlns:a16="http://schemas.microsoft.com/office/drawing/2014/main" id="{B435831B-41B3-4075-8F5D-5DA8CFCCF1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0" y="6096005"/>
            <a:ext cx="8432912" cy="72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654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F74F66-8317-1FCC-575B-73CF4664C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7" name="Rectangle 2076">
            <a:extLst>
              <a:ext uri="{FF2B5EF4-FFF2-40B4-BE49-F238E27FC236}">
                <a16:creationId xmlns:a16="http://schemas.microsoft.com/office/drawing/2014/main" id="{EAC7F72C-EBF1-DA2B-90F2-E7E7D7D21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79" name="Rectangle 2078">
            <a:extLst>
              <a:ext uri="{FF2B5EF4-FFF2-40B4-BE49-F238E27FC236}">
                <a16:creationId xmlns:a16="http://schemas.microsoft.com/office/drawing/2014/main" id="{AB67C237-4C4C-82DB-4722-9C3E61CBC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1" name="Rectangle 2080">
            <a:extLst>
              <a:ext uri="{FF2B5EF4-FFF2-40B4-BE49-F238E27FC236}">
                <a16:creationId xmlns:a16="http://schemas.microsoft.com/office/drawing/2014/main" id="{0671D55C-FF7A-CA86-6CA5-C6AE5E1ED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83" name="Rectangle 2082">
            <a:extLst>
              <a:ext uri="{FF2B5EF4-FFF2-40B4-BE49-F238E27FC236}">
                <a16:creationId xmlns:a16="http://schemas.microsoft.com/office/drawing/2014/main" id="{91A89A05-96CC-3DFF-E7D5-701024A46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085" name="Rectangle 2084">
            <a:extLst>
              <a:ext uri="{FF2B5EF4-FFF2-40B4-BE49-F238E27FC236}">
                <a16:creationId xmlns:a16="http://schemas.microsoft.com/office/drawing/2014/main" id="{475E2953-04BC-359A-525A-B51840F78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087" name="Rectangle 2086">
            <a:extLst>
              <a:ext uri="{FF2B5EF4-FFF2-40B4-BE49-F238E27FC236}">
                <a16:creationId xmlns:a16="http://schemas.microsoft.com/office/drawing/2014/main" id="{4E07ED9E-5FBD-CAFC-0FEB-51F1EB085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9" name="Rectangle 2088">
            <a:extLst>
              <a:ext uri="{FF2B5EF4-FFF2-40B4-BE49-F238E27FC236}">
                <a16:creationId xmlns:a16="http://schemas.microsoft.com/office/drawing/2014/main" id="{3DE1B25E-3EA3-8B03-3C65-213484FFB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az 4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16BE77E8-2F68-EAE9-B107-F68D19E7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59" y="43104"/>
            <a:ext cx="2717479" cy="710325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C88C6DBC-051A-4F1B-AEBD-2478B1B542EE}"/>
              </a:ext>
            </a:extLst>
          </p:cNvPr>
          <p:cNvSpPr/>
          <p:nvPr/>
        </p:nvSpPr>
        <p:spPr>
          <a:xfrm>
            <a:off x="91865" y="1142260"/>
            <a:ext cx="5278422" cy="20363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295A3382-E64E-40C7-9ED6-72C4D7BE078D}"/>
              </a:ext>
            </a:extLst>
          </p:cNvPr>
          <p:cNvSpPr/>
          <p:nvPr/>
        </p:nvSpPr>
        <p:spPr>
          <a:xfrm>
            <a:off x="88817" y="664159"/>
            <a:ext cx="1682321" cy="477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29984CA1-4C9D-4139-8750-B79B40BC3A09}"/>
              </a:ext>
            </a:extLst>
          </p:cNvPr>
          <p:cNvSpPr txBox="1"/>
          <p:nvPr/>
        </p:nvSpPr>
        <p:spPr>
          <a:xfrm>
            <a:off x="720570" y="379802"/>
            <a:ext cx="3877995" cy="5976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8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</a:t>
            </a:r>
          </a:p>
          <a:p>
            <a:pPr algn="just">
              <a:lnSpc>
                <a:spcPct val="150000"/>
              </a:lnSpc>
            </a:pPr>
            <a:r>
              <a:rPr lang="pl-PL" sz="8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</a:p>
          <a:p>
            <a:pPr algn="just">
              <a:lnSpc>
                <a:spcPct val="150000"/>
              </a:lnSpc>
            </a:pPr>
            <a:r>
              <a:rPr lang="pl-PL" sz="8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 </a:t>
            </a:r>
            <a:endParaRPr lang="en-US" sz="8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B73CECB-E6D6-42E8-836E-C9F8562E64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33" r="3014" b="3581"/>
          <a:stretch/>
        </p:blipFill>
        <p:spPr>
          <a:xfrm>
            <a:off x="2675467" y="0"/>
            <a:ext cx="9516531" cy="691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820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F74F66-8317-1FCC-575B-73CF4664C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7" name="Rectangle 2076">
            <a:extLst>
              <a:ext uri="{FF2B5EF4-FFF2-40B4-BE49-F238E27FC236}">
                <a16:creationId xmlns:a16="http://schemas.microsoft.com/office/drawing/2014/main" id="{EAC7F72C-EBF1-DA2B-90F2-E7E7D7D21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79" name="Rectangle 2078">
            <a:extLst>
              <a:ext uri="{FF2B5EF4-FFF2-40B4-BE49-F238E27FC236}">
                <a16:creationId xmlns:a16="http://schemas.microsoft.com/office/drawing/2014/main" id="{AB67C237-4C4C-82DB-4722-9C3E61CBC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1" name="Rectangle 2080">
            <a:extLst>
              <a:ext uri="{FF2B5EF4-FFF2-40B4-BE49-F238E27FC236}">
                <a16:creationId xmlns:a16="http://schemas.microsoft.com/office/drawing/2014/main" id="{0671D55C-FF7A-CA86-6CA5-C6AE5E1ED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83" name="Rectangle 2082">
            <a:extLst>
              <a:ext uri="{FF2B5EF4-FFF2-40B4-BE49-F238E27FC236}">
                <a16:creationId xmlns:a16="http://schemas.microsoft.com/office/drawing/2014/main" id="{91A89A05-96CC-3DFF-E7D5-701024A46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085" name="Rectangle 2084">
            <a:extLst>
              <a:ext uri="{FF2B5EF4-FFF2-40B4-BE49-F238E27FC236}">
                <a16:creationId xmlns:a16="http://schemas.microsoft.com/office/drawing/2014/main" id="{475E2953-04BC-359A-525A-B51840F78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087" name="Rectangle 2086">
            <a:extLst>
              <a:ext uri="{FF2B5EF4-FFF2-40B4-BE49-F238E27FC236}">
                <a16:creationId xmlns:a16="http://schemas.microsoft.com/office/drawing/2014/main" id="{4E07ED9E-5FBD-CAFC-0FEB-51F1EB085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9" name="Rectangle 2088">
            <a:extLst>
              <a:ext uri="{FF2B5EF4-FFF2-40B4-BE49-F238E27FC236}">
                <a16:creationId xmlns:a16="http://schemas.microsoft.com/office/drawing/2014/main" id="{3DE1B25E-3EA3-8B03-3C65-213484FFB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az 4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16BE77E8-2F68-EAE9-B107-F68D19E7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59" y="43104"/>
            <a:ext cx="2717479" cy="710325"/>
          </a:xfrm>
          <a:prstGeom prst="rect">
            <a:avLst/>
          </a:prstGeom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F47F1313-B990-46F5-B026-A466A8DAAF64}"/>
              </a:ext>
            </a:extLst>
          </p:cNvPr>
          <p:cNvSpPr txBox="1"/>
          <p:nvPr/>
        </p:nvSpPr>
        <p:spPr>
          <a:xfrm>
            <a:off x="2583180" y="98048"/>
            <a:ext cx="92018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Model ReSOLVE a nowe technologie w GOZ</a:t>
            </a:r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C88C6DBC-051A-4F1B-AEBD-2478B1B542EE}"/>
              </a:ext>
            </a:extLst>
          </p:cNvPr>
          <p:cNvSpPr/>
          <p:nvPr/>
        </p:nvSpPr>
        <p:spPr>
          <a:xfrm>
            <a:off x="91865" y="676212"/>
            <a:ext cx="5278422" cy="2502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6A58A238-D6FE-40B3-BC7A-697EB48D3522}"/>
              </a:ext>
            </a:extLst>
          </p:cNvPr>
          <p:cNvSpPr txBox="1"/>
          <p:nvPr/>
        </p:nvSpPr>
        <p:spPr>
          <a:xfrm>
            <a:off x="55448" y="719316"/>
            <a:ext cx="11934056" cy="5765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2000" b="1" dirty="0">
                <a:solidFill>
                  <a:srgbClr val="0D3B3C"/>
                </a:solidFill>
              </a:rPr>
              <a:t>Model </a:t>
            </a:r>
            <a:r>
              <a:rPr lang="pl-PL" sz="2400" b="1" dirty="0">
                <a:solidFill>
                  <a:schemeClr val="accent3">
                    <a:lumMod val="50000"/>
                  </a:schemeClr>
                </a:solidFill>
              </a:rPr>
              <a:t>ReSOLVE</a:t>
            </a:r>
            <a:r>
              <a:rPr lang="pl-PL" sz="2400" b="1" dirty="0">
                <a:solidFill>
                  <a:srgbClr val="0D3B3C"/>
                </a:solidFill>
              </a:rPr>
              <a:t> </a:t>
            </a:r>
            <a:r>
              <a:rPr lang="pl-PL" dirty="0"/>
              <a:t>wskazuje 6 ścieżek wdrażania gospodarki o obiegu zamkniętym, które są bezpośrednio wspierane przez rozwój nowoczesnych technologii.</a:t>
            </a:r>
          </a:p>
          <a:p>
            <a:pPr algn="just">
              <a:spcBef>
                <a:spcPts val="1200"/>
              </a:spcBef>
            </a:pPr>
            <a:r>
              <a:rPr lang="pl-PL" b="1" dirty="0"/>
              <a:t>Powiązanie z technologiami:</a:t>
            </a:r>
            <a:endParaRPr lang="pl-PL" dirty="0"/>
          </a:p>
          <a:p>
            <a:pPr algn="just">
              <a:spcBef>
                <a:spcPts val="800"/>
              </a:spcBef>
            </a:pPr>
            <a:r>
              <a:rPr lang="pl-PL" sz="2400" b="1" dirty="0" err="1">
                <a:solidFill>
                  <a:schemeClr val="accent3">
                    <a:lumMod val="50000"/>
                  </a:schemeClr>
                </a:solidFill>
              </a:rPr>
              <a:t>Re</a:t>
            </a:r>
            <a:r>
              <a:rPr lang="pl-PL" b="1" dirty="0" err="1">
                <a:solidFill>
                  <a:srgbClr val="0D3B3C"/>
                </a:solidFill>
              </a:rPr>
              <a:t>generate</a:t>
            </a:r>
            <a:r>
              <a:rPr lang="pl-PL" b="1" dirty="0">
                <a:solidFill>
                  <a:srgbClr val="0D3B3C"/>
                </a:solidFill>
              </a:rPr>
              <a:t> (Regeneracja) </a:t>
            </a:r>
            <a:r>
              <a:rPr lang="pl-PL" dirty="0"/>
              <a:t>→ OZE (fotowoltaika, biomasa), inteligentne systemy zarządzania energią, technologie odzysku surowców biologicznych </a:t>
            </a:r>
          </a:p>
          <a:p>
            <a:pPr algn="just">
              <a:spcBef>
                <a:spcPts val="800"/>
              </a:spcBef>
            </a:pPr>
            <a:r>
              <a:rPr lang="pl-PL" sz="2400" b="1" dirty="0" err="1">
                <a:solidFill>
                  <a:schemeClr val="accent3">
                    <a:lumMod val="50000"/>
                  </a:schemeClr>
                </a:solidFill>
              </a:rPr>
              <a:t>S</a:t>
            </a:r>
            <a:r>
              <a:rPr lang="pl-PL" b="1" dirty="0" err="1">
                <a:solidFill>
                  <a:srgbClr val="0D3B3C"/>
                </a:solidFill>
              </a:rPr>
              <a:t>hare</a:t>
            </a:r>
            <a:r>
              <a:rPr lang="pl-PL" b="1" dirty="0">
                <a:solidFill>
                  <a:srgbClr val="0D3B3C"/>
                </a:solidFill>
              </a:rPr>
              <a:t> (Współdzielenie) </a:t>
            </a:r>
            <a:r>
              <a:rPr lang="pl-PL" dirty="0"/>
              <a:t>→ platformy cyfrowe i aplikacje (</a:t>
            </a:r>
            <a:r>
              <a:rPr lang="pl-PL" dirty="0" err="1"/>
              <a:t>sharing</a:t>
            </a:r>
            <a:r>
              <a:rPr lang="pl-PL" dirty="0"/>
              <a:t> economy), systemy monitorowania użytkowania produktów </a:t>
            </a:r>
          </a:p>
          <a:p>
            <a:pPr algn="just">
              <a:spcBef>
                <a:spcPts val="800"/>
              </a:spcBef>
            </a:pPr>
            <a:r>
              <a:rPr lang="pl-PL" sz="2400" b="1" dirty="0" err="1">
                <a:solidFill>
                  <a:schemeClr val="accent3">
                    <a:lumMod val="50000"/>
                  </a:schemeClr>
                </a:solidFill>
              </a:rPr>
              <a:t>O</a:t>
            </a:r>
            <a:r>
              <a:rPr lang="pl-PL" b="1" dirty="0" err="1">
                <a:solidFill>
                  <a:srgbClr val="0D3B3C"/>
                </a:solidFill>
              </a:rPr>
              <a:t>ptimise</a:t>
            </a:r>
            <a:r>
              <a:rPr lang="pl-PL" b="1" dirty="0">
                <a:solidFill>
                  <a:srgbClr val="0D3B3C"/>
                </a:solidFill>
              </a:rPr>
              <a:t> (Optymalizacja) </a:t>
            </a:r>
            <a:r>
              <a:rPr lang="pl-PL" dirty="0"/>
              <a:t>→ </a:t>
            </a:r>
            <a:r>
              <a:rPr lang="pl-PL" dirty="0" err="1"/>
              <a:t>IoT</a:t>
            </a:r>
            <a:r>
              <a:rPr lang="pl-PL" dirty="0"/>
              <a:t>, sztuczna inteligencja, Big Data – zwiększenie efektywności produkcji i ograniczenie strat </a:t>
            </a:r>
          </a:p>
          <a:p>
            <a:pPr algn="just">
              <a:spcBef>
                <a:spcPts val="800"/>
              </a:spcBef>
            </a:pPr>
            <a:r>
              <a:rPr lang="pl-PL" sz="2400" b="1" dirty="0" err="1">
                <a:solidFill>
                  <a:schemeClr val="accent3">
                    <a:lumMod val="50000"/>
                  </a:schemeClr>
                </a:solidFill>
              </a:rPr>
              <a:t>L</a:t>
            </a:r>
            <a:r>
              <a:rPr lang="pl-PL" b="1" dirty="0" err="1">
                <a:solidFill>
                  <a:srgbClr val="0D3B3C"/>
                </a:solidFill>
              </a:rPr>
              <a:t>oop</a:t>
            </a:r>
            <a:r>
              <a:rPr lang="pl-PL" b="1" dirty="0">
                <a:solidFill>
                  <a:srgbClr val="0D3B3C"/>
                </a:solidFill>
              </a:rPr>
              <a:t> (Zapętlenie) </a:t>
            </a:r>
            <a:r>
              <a:rPr lang="pl-PL" dirty="0"/>
              <a:t>→ zaawansowany recykling, technologie sortowania (np. optyczne), recykling chemiczny, </a:t>
            </a:r>
            <a:r>
              <a:rPr lang="pl-PL" dirty="0" err="1"/>
              <a:t>remanufacturing</a:t>
            </a:r>
            <a:r>
              <a:rPr lang="pl-PL" dirty="0"/>
              <a:t> </a:t>
            </a:r>
          </a:p>
          <a:p>
            <a:pPr algn="just">
              <a:spcBef>
                <a:spcPts val="800"/>
              </a:spcBef>
            </a:pPr>
            <a:r>
              <a:rPr lang="pl-PL" sz="2400" b="1" dirty="0" err="1">
                <a:solidFill>
                  <a:schemeClr val="accent3">
                    <a:lumMod val="50000"/>
                  </a:schemeClr>
                </a:solidFill>
              </a:rPr>
              <a:t>V</a:t>
            </a:r>
            <a:r>
              <a:rPr lang="pl-PL" b="1" dirty="0" err="1">
                <a:solidFill>
                  <a:srgbClr val="0D3B3C"/>
                </a:solidFill>
              </a:rPr>
              <a:t>irtualise</a:t>
            </a:r>
            <a:r>
              <a:rPr lang="pl-PL" b="1" dirty="0">
                <a:solidFill>
                  <a:srgbClr val="0D3B3C"/>
                </a:solidFill>
              </a:rPr>
              <a:t> (Wirtualizacja) </a:t>
            </a:r>
            <a:r>
              <a:rPr lang="pl-PL" dirty="0"/>
              <a:t>→ cyfryzacja usług, chmura, modele „produkt jako usługa” (Product-as-a-Service) </a:t>
            </a:r>
          </a:p>
          <a:p>
            <a:pPr algn="just">
              <a:spcBef>
                <a:spcPts val="800"/>
              </a:spcBef>
            </a:pPr>
            <a:r>
              <a:rPr lang="pl-PL" sz="2400" b="1" dirty="0">
                <a:solidFill>
                  <a:schemeClr val="accent3">
                    <a:lumMod val="50000"/>
                  </a:schemeClr>
                </a:solidFill>
              </a:rPr>
              <a:t>E</a:t>
            </a:r>
            <a:r>
              <a:rPr lang="pl-PL" b="1" dirty="0">
                <a:solidFill>
                  <a:srgbClr val="0D3B3C"/>
                </a:solidFill>
              </a:rPr>
              <a:t>xchange (Wymiana) </a:t>
            </a:r>
            <a:r>
              <a:rPr lang="pl-PL" dirty="0"/>
              <a:t>→ nowe materiały (biomateriały, kompozyty), druk </a:t>
            </a:r>
            <a:r>
              <a:rPr lang="pl-PL" dirty="0" err="1"/>
              <a:t>3D</a:t>
            </a:r>
            <a:r>
              <a:rPr lang="pl-PL" dirty="0"/>
              <a:t>, technologie niskoemisyjne </a:t>
            </a:r>
          </a:p>
          <a:p>
            <a:pPr algn="just">
              <a:spcBef>
                <a:spcPts val="800"/>
              </a:spcBef>
            </a:pPr>
            <a:r>
              <a:rPr lang="pl-PL" dirty="0"/>
              <a:t>Nowe technologie stanowią kluczowy czynnik umożliwiający wdrażanie modelu ReSOLVE i przyspieszający transformację w kierunku gospodarki cyrkularnej.</a:t>
            </a:r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4EC551F6-7790-4A1F-AB6F-1D5F5F5805EA}"/>
              </a:ext>
            </a:extLst>
          </p:cNvPr>
          <p:cNvSpPr/>
          <p:nvPr/>
        </p:nvSpPr>
        <p:spPr>
          <a:xfrm>
            <a:off x="55448" y="6507119"/>
            <a:ext cx="48068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/>
              <a:t>Źródło: https://gozwpraktyce.pl/slownik/resolve/</a:t>
            </a:r>
          </a:p>
        </p:txBody>
      </p:sp>
    </p:spTree>
    <p:extLst>
      <p:ext uri="{BB962C8B-B14F-4D97-AF65-F5344CB8AC3E}">
        <p14:creationId xmlns:p14="http://schemas.microsoft.com/office/powerpoint/2010/main" val="4116678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F74F66-8317-1FCC-575B-73CF4664C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7" name="Rectangle 2076">
            <a:extLst>
              <a:ext uri="{FF2B5EF4-FFF2-40B4-BE49-F238E27FC236}">
                <a16:creationId xmlns:a16="http://schemas.microsoft.com/office/drawing/2014/main" id="{EAC7F72C-EBF1-DA2B-90F2-E7E7D7D21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79" name="Rectangle 2078">
            <a:extLst>
              <a:ext uri="{FF2B5EF4-FFF2-40B4-BE49-F238E27FC236}">
                <a16:creationId xmlns:a16="http://schemas.microsoft.com/office/drawing/2014/main" id="{AB67C237-4C4C-82DB-4722-9C3E61CBC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1" name="Rectangle 2080">
            <a:extLst>
              <a:ext uri="{FF2B5EF4-FFF2-40B4-BE49-F238E27FC236}">
                <a16:creationId xmlns:a16="http://schemas.microsoft.com/office/drawing/2014/main" id="{0671D55C-FF7A-CA86-6CA5-C6AE5E1ED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83" name="Rectangle 2082">
            <a:extLst>
              <a:ext uri="{FF2B5EF4-FFF2-40B4-BE49-F238E27FC236}">
                <a16:creationId xmlns:a16="http://schemas.microsoft.com/office/drawing/2014/main" id="{91A89A05-96CC-3DFF-E7D5-701024A46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085" name="Rectangle 2084">
            <a:extLst>
              <a:ext uri="{FF2B5EF4-FFF2-40B4-BE49-F238E27FC236}">
                <a16:creationId xmlns:a16="http://schemas.microsoft.com/office/drawing/2014/main" id="{475E2953-04BC-359A-525A-B51840F78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087" name="Rectangle 2086">
            <a:extLst>
              <a:ext uri="{FF2B5EF4-FFF2-40B4-BE49-F238E27FC236}">
                <a16:creationId xmlns:a16="http://schemas.microsoft.com/office/drawing/2014/main" id="{4E07ED9E-5FBD-CAFC-0FEB-51F1EB085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9" name="Rectangle 2088">
            <a:extLst>
              <a:ext uri="{FF2B5EF4-FFF2-40B4-BE49-F238E27FC236}">
                <a16:creationId xmlns:a16="http://schemas.microsoft.com/office/drawing/2014/main" id="{3DE1B25E-3EA3-8B03-3C65-213484FFB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az 4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16BE77E8-2F68-EAE9-B107-F68D19E7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59" y="73715"/>
            <a:ext cx="2717479" cy="710325"/>
          </a:xfrm>
          <a:prstGeom prst="rect">
            <a:avLst/>
          </a:prstGeom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F47F1313-B990-46F5-B026-A466A8DAAF64}"/>
              </a:ext>
            </a:extLst>
          </p:cNvPr>
          <p:cNvSpPr txBox="1"/>
          <p:nvPr/>
        </p:nvSpPr>
        <p:spPr>
          <a:xfrm>
            <a:off x="2583180" y="142229"/>
            <a:ext cx="92018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Małopolska – GOZ Lider Małopolski / </a:t>
            </a:r>
            <a:r>
              <a:rPr lang="pl-PL" sz="2800" b="1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FEnIKS</a:t>
            </a:r>
            <a:r>
              <a:rPr lang="pl-PL" sz="28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/ </a:t>
            </a:r>
            <a:r>
              <a:rPr lang="pl-PL" sz="2800" b="1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MCP</a:t>
            </a:r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C88C6DBC-051A-4F1B-AEBD-2478B1B542EE}"/>
              </a:ext>
            </a:extLst>
          </p:cNvPr>
          <p:cNvSpPr/>
          <p:nvPr/>
        </p:nvSpPr>
        <p:spPr>
          <a:xfrm>
            <a:off x="91865" y="676212"/>
            <a:ext cx="5278422" cy="2502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8B5354B8-2776-414D-969A-8747C571113A}"/>
              </a:ext>
            </a:extLst>
          </p:cNvPr>
          <p:cNvSpPr txBox="1"/>
          <p:nvPr/>
        </p:nvSpPr>
        <p:spPr>
          <a:xfrm>
            <a:off x="227294" y="3190289"/>
            <a:ext cx="1149531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„GOZ Lider Małopolski 2025”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promocja przedsiębiorstw wdrażających GOZ,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współdzielenie zasobów („</a:t>
            </a:r>
            <a:r>
              <a:rPr lang="pl-PL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sharing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economy”),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„produkt jako usługa”,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wykorzystanie materiałów z recyklingu,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naprawa, regeneracja i </a:t>
            </a:r>
            <a:r>
              <a:rPr lang="pl-PL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upcykling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zamknięte obiegi materiałów i wody,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dematerializacja usług i cyfryzacja procesów,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wsparcie ekoinnowacji i zielonych modeli biznesowych. 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97C1A771-E920-47D4-9ED5-829A44DFA4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7" t="8105" r="10735" b="10851"/>
          <a:stretch/>
        </p:blipFill>
        <p:spPr>
          <a:xfrm>
            <a:off x="6873691" y="3060556"/>
            <a:ext cx="5158350" cy="3802825"/>
          </a:xfrm>
          <a:prstGeom prst="rect">
            <a:avLst/>
          </a:prstGeom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46949A77-5BD7-4A0A-8BDA-6D796B82A17F}"/>
              </a:ext>
            </a:extLst>
          </p:cNvPr>
          <p:cNvSpPr txBox="1"/>
          <p:nvPr/>
        </p:nvSpPr>
        <p:spPr>
          <a:xfrm>
            <a:off x="159959" y="735812"/>
            <a:ext cx="12379902" cy="2385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l-P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Potencjał regionu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b="1" dirty="0">
                <a:solidFill>
                  <a:srgbClr val="CBA9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miejsce w Polsce</a:t>
            </a:r>
            <a:r>
              <a:rPr lang="pl-PL" sz="2400" dirty="0">
                <a:solidFill>
                  <a:srgbClr val="CBA9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 względem udziału absolwentów kierunków technicznych i przyrodniczych – </a:t>
            </a:r>
            <a:r>
              <a:rPr lang="pl-P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39,4%</a:t>
            </a:r>
            <a:endParaRPr lang="pl-PL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wysoki poziom </a:t>
            </a:r>
            <a:r>
              <a:rPr lang="pl-P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odzysku odpadów przemysłowych – 55,5%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(powyżej średniej krajowej)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duże możliwości rozwoju </a:t>
            </a:r>
            <a:r>
              <a:rPr lang="pl-P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innowacji i ekoprojektowania produktów</a:t>
            </a:r>
            <a:endParaRPr lang="pl-PL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znaczące ponowne wykorzystanie </a:t>
            </a:r>
            <a:r>
              <a:rPr lang="pl-P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ścieków przemysłowych w skali kraju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381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F74F66-8317-1FCC-575B-73CF4664C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7" name="Rectangle 2076">
            <a:extLst>
              <a:ext uri="{FF2B5EF4-FFF2-40B4-BE49-F238E27FC236}">
                <a16:creationId xmlns:a16="http://schemas.microsoft.com/office/drawing/2014/main" id="{EAC7F72C-EBF1-DA2B-90F2-E7E7D7D21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79" name="Rectangle 2078">
            <a:extLst>
              <a:ext uri="{FF2B5EF4-FFF2-40B4-BE49-F238E27FC236}">
                <a16:creationId xmlns:a16="http://schemas.microsoft.com/office/drawing/2014/main" id="{AB67C237-4C4C-82DB-4722-9C3E61CBC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1" name="Rectangle 2080">
            <a:extLst>
              <a:ext uri="{FF2B5EF4-FFF2-40B4-BE49-F238E27FC236}">
                <a16:creationId xmlns:a16="http://schemas.microsoft.com/office/drawing/2014/main" id="{0671D55C-FF7A-CA86-6CA5-C6AE5E1ED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83" name="Rectangle 2082">
            <a:extLst>
              <a:ext uri="{FF2B5EF4-FFF2-40B4-BE49-F238E27FC236}">
                <a16:creationId xmlns:a16="http://schemas.microsoft.com/office/drawing/2014/main" id="{91A89A05-96CC-3DFF-E7D5-701024A46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085" name="Rectangle 2084">
            <a:extLst>
              <a:ext uri="{FF2B5EF4-FFF2-40B4-BE49-F238E27FC236}">
                <a16:creationId xmlns:a16="http://schemas.microsoft.com/office/drawing/2014/main" id="{475E2953-04BC-359A-525A-B51840F78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087" name="Rectangle 2086">
            <a:extLst>
              <a:ext uri="{FF2B5EF4-FFF2-40B4-BE49-F238E27FC236}">
                <a16:creationId xmlns:a16="http://schemas.microsoft.com/office/drawing/2014/main" id="{4E07ED9E-5FBD-CAFC-0FEB-51F1EB085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9" name="Rectangle 2088">
            <a:extLst>
              <a:ext uri="{FF2B5EF4-FFF2-40B4-BE49-F238E27FC236}">
                <a16:creationId xmlns:a16="http://schemas.microsoft.com/office/drawing/2014/main" id="{3DE1B25E-3EA3-8B03-3C65-213484FFB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az 4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16BE77E8-2F68-EAE9-B107-F68D19E7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59" y="43104"/>
            <a:ext cx="2717479" cy="710325"/>
          </a:xfrm>
          <a:prstGeom prst="rect">
            <a:avLst/>
          </a:prstGeom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F47F1313-B990-46F5-B026-A466A8DAAF64}"/>
              </a:ext>
            </a:extLst>
          </p:cNvPr>
          <p:cNvSpPr txBox="1"/>
          <p:nvPr/>
        </p:nvSpPr>
        <p:spPr>
          <a:xfrm>
            <a:off x="2583180" y="98048"/>
            <a:ext cx="92018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Konkursy i inicjatywy wspierające GOZ w Polsce</a:t>
            </a:r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C88C6DBC-051A-4F1B-AEBD-2478B1B542EE}"/>
              </a:ext>
            </a:extLst>
          </p:cNvPr>
          <p:cNvSpPr/>
          <p:nvPr/>
        </p:nvSpPr>
        <p:spPr>
          <a:xfrm>
            <a:off x="91865" y="676212"/>
            <a:ext cx="5278422" cy="2502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5C54773C-CB27-4695-8FBE-89F6AAC70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401" y="1822852"/>
            <a:ext cx="4673598" cy="4917136"/>
          </a:xfrm>
          <a:prstGeom prst="rect">
            <a:avLst/>
          </a:prstGeom>
        </p:spPr>
      </p:pic>
      <p:sp>
        <p:nvSpPr>
          <p:cNvPr id="19" name="pole tekstowe 18">
            <a:extLst>
              <a:ext uri="{FF2B5EF4-FFF2-40B4-BE49-F238E27FC236}">
                <a16:creationId xmlns:a16="http://schemas.microsoft.com/office/drawing/2014/main" id="{80E723CD-2D49-4814-B967-F25A06EDCD4A}"/>
              </a:ext>
            </a:extLst>
          </p:cNvPr>
          <p:cNvSpPr txBox="1"/>
          <p:nvPr/>
        </p:nvSpPr>
        <p:spPr>
          <a:xfrm>
            <a:off x="197852" y="864196"/>
            <a:ext cx="11495314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Polska Wschodnia – </a:t>
            </a:r>
            <a:r>
              <a:rPr lang="pl-PL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FEPW</a:t>
            </a:r>
            <a:r>
              <a:rPr lang="pl-P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/ PARP „MODELE GOZ”</a:t>
            </a:r>
          </a:p>
          <a:p>
            <a:r>
              <a:rPr lang="pl-P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Fundusze Europejskie dla Polski Wschodniej (</a:t>
            </a:r>
            <a:r>
              <a:rPr lang="pl-PL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FEPW</a:t>
            </a:r>
            <a:r>
              <a:rPr lang="pl-P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opracowanie modelu biznesowego GOZ-transformacji,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wdrażanie gospodarki obiegu zamkniętego w MŚP,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inwestycje w technologie ograniczające odpady i zużycie surowców,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zakup maszyn, OZE, oprogramowania i licencji,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doradztwo, szkolenia i działania promujące GOZ,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dofinansowanie nawet do 3,5 mln zł. </a:t>
            </a:r>
          </a:p>
          <a:p>
            <a:pPr>
              <a:spcBef>
                <a:spcPts val="1200"/>
              </a:spcBef>
            </a:pPr>
            <a:r>
              <a:rPr lang="pl-P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Województwa objęte wsparciem: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Województwo Lubelskie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Województwo Podkarpackie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Województwo Podlaskie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Województwo Świętokrzyskie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Województwo Warmińsko-Mazurskie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Województwo Mazowieckie (bez Warszawy i okolicznych powiatów). </a:t>
            </a:r>
          </a:p>
        </p:txBody>
      </p:sp>
    </p:spTree>
    <p:extLst>
      <p:ext uri="{BB962C8B-B14F-4D97-AF65-F5344CB8AC3E}">
        <p14:creationId xmlns:p14="http://schemas.microsoft.com/office/powerpoint/2010/main" val="3069160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F74F66-8317-1FCC-575B-73CF4664C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7" name="Rectangle 2076">
            <a:extLst>
              <a:ext uri="{FF2B5EF4-FFF2-40B4-BE49-F238E27FC236}">
                <a16:creationId xmlns:a16="http://schemas.microsoft.com/office/drawing/2014/main" id="{EAC7F72C-EBF1-DA2B-90F2-E7E7D7D21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79" name="Rectangle 2078">
            <a:extLst>
              <a:ext uri="{FF2B5EF4-FFF2-40B4-BE49-F238E27FC236}">
                <a16:creationId xmlns:a16="http://schemas.microsoft.com/office/drawing/2014/main" id="{AB67C237-4C4C-82DB-4722-9C3E61CBC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1" name="Rectangle 2080">
            <a:extLst>
              <a:ext uri="{FF2B5EF4-FFF2-40B4-BE49-F238E27FC236}">
                <a16:creationId xmlns:a16="http://schemas.microsoft.com/office/drawing/2014/main" id="{0671D55C-FF7A-CA86-6CA5-C6AE5E1ED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83" name="Rectangle 2082">
            <a:extLst>
              <a:ext uri="{FF2B5EF4-FFF2-40B4-BE49-F238E27FC236}">
                <a16:creationId xmlns:a16="http://schemas.microsoft.com/office/drawing/2014/main" id="{91A89A05-96CC-3DFF-E7D5-701024A46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085" name="Rectangle 2084">
            <a:extLst>
              <a:ext uri="{FF2B5EF4-FFF2-40B4-BE49-F238E27FC236}">
                <a16:creationId xmlns:a16="http://schemas.microsoft.com/office/drawing/2014/main" id="{475E2953-04BC-359A-525A-B51840F78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087" name="Rectangle 2086">
            <a:extLst>
              <a:ext uri="{FF2B5EF4-FFF2-40B4-BE49-F238E27FC236}">
                <a16:creationId xmlns:a16="http://schemas.microsoft.com/office/drawing/2014/main" id="{4E07ED9E-5FBD-CAFC-0FEB-51F1EB085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9" name="Rectangle 2088">
            <a:extLst>
              <a:ext uri="{FF2B5EF4-FFF2-40B4-BE49-F238E27FC236}">
                <a16:creationId xmlns:a16="http://schemas.microsoft.com/office/drawing/2014/main" id="{3DE1B25E-3EA3-8B03-3C65-213484FFB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az 4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16BE77E8-2F68-EAE9-B107-F68D19E7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59" y="43104"/>
            <a:ext cx="2717479" cy="710325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C88C6DBC-051A-4F1B-AEBD-2478B1B542EE}"/>
              </a:ext>
            </a:extLst>
          </p:cNvPr>
          <p:cNvSpPr/>
          <p:nvPr/>
        </p:nvSpPr>
        <p:spPr>
          <a:xfrm>
            <a:off x="91865" y="676212"/>
            <a:ext cx="4059221" cy="2502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AutoShape 2" descr="Wygenerowany obraz: Diagram strategii GOZ w firmach">
            <a:extLst>
              <a:ext uri="{FF2B5EF4-FFF2-40B4-BE49-F238E27FC236}">
                <a16:creationId xmlns:a16="http://schemas.microsoft.com/office/drawing/2014/main" id="{4E9190C9-8653-4F11-A7F3-90E01624574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D4999E7-E401-4452-BB98-BDAA1A12A9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17"/>
          <a:stretch/>
        </p:blipFill>
        <p:spPr>
          <a:xfrm>
            <a:off x="2945532" y="61392"/>
            <a:ext cx="9204873" cy="6790646"/>
          </a:xfrm>
          <a:prstGeom prst="rect">
            <a:avLst/>
          </a:prstGeom>
        </p:spPr>
      </p:pic>
      <p:sp>
        <p:nvSpPr>
          <p:cNvPr id="18" name="Prostokąt 17">
            <a:extLst>
              <a:ext uri="{FF2B5EF4-FFF2-40B4-BE49-F238E27FC236}">
                <a16:creationId xmlns:a16="http://schemas.microsoft.com/office/drawing/2014/main" id="{77D83B19-9400-493B-AF45-72C63BF15F97}"/>
              </a:ext>
            </a:extLst>
          </p:cNvPr>
          <p:cNvSpPr/>
          <p:nvPr/>
        </p:nvSpPr>
        <p:spPr>
          <a:xfrm>
            <a:off x="6616306" y="43104"/>
            <a:ext cx="1863324" cy="437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2A97BE38-9FD6-47FB-A1C6-EEFF2B138C08}"/>
              </a:ext>
            </a:extLst>
          </p:cNvPr>
          <p:cNvSpPr txBox="1"/>
          <p:nvPr/>
        </p:nvSpPr>
        <p:spPr>
          <a:xfrm>
            <a:off x="183728" y="1268924"/>
            <a:ext cx="405922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Strategie</a:t>
            </a:r>
          </a:p>
          <a:p>
            <a:r>
              <a:rPr lang="pl-PL" sz="4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GOZ</a:t>
            </a:r>
            <a:endParaRPr lang="en-US" sz="4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9F5B60E9-8BF4-4BBB-83A2-D4255A21DD5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" t="378" r="73096" b="56398"/>
          <a:stretch/>
        </p:blipFill>
        <p:spPr>
          <a:xfrm>
            <a:off x="281322" y="3371705"/>
            <a:ext cx="2979078" cy="281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135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F74F66-8317-1FCC-575B-73CF4664C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7" name="Rectangle 2076">
            <a:extLst>
              <a:ext uri="{FF2B5EF4-FFF2-40B4-BE49-F238E27FC236}">
                <a16:creationId xmlns:a16="http://schemas.microsoft.com/office/drawing/2014/main" id="{EAC7F72C-EBF1-DA2B-90F2-E7E7D7D21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79" name="Rectangle 2078">
            <a:extLst>
              <a:ext uri="{FF2B5EF4-FFF2-40B4-BE49-F238E27FC236}">
                <a16:creationId xmlns:a16="http://schemas.microsoft.com/office/drawing/2014/main" id="{AB67C237-4C4C-82DB-4722-9C3E61CBC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1" name="Rectangle 2080">
            <a:extLst>
              <a:ext uri="{FF2B5EF4-FFF2-40B4-BE49-F238E27FC236}">
                <a16:creationId xmlns:a16="http://schemas.microsoft.com/office/drawing/2014/main" id="{0671D55C-FF7A-CA86-6CA5-C6AE5E1ED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83" name="Rectangle 2082">
            <a:extLst>
              <a:ext uri="{FF2B5EF4-FFF2-40B4-BE49-F238E27FC236}">
                <a16:creationId xmlns:a16="http://schemas.microsoft.com/office/drawing/2014/main" id="{91A89A05-96CC-3DFF-E7D5-701024A46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085" name="Rectangle 2084">
            <a:extLst>
              <a:ext uri="{FF2B5EF4-FFF2-40B4-BE49-F238E27FC236}">
                <a16:creationId xmlns:a16="http://schemas.microsoft.com/office/drawing/2014/main" id="{475E2953-04BC-359A-525A-B51840F78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087" name="Rectangle 2086">
            <a:extLst>
              <a:ext uri="{FF2B5EF4-FFF2-40B4-BE49-F238E27FC236}">
                <a16:creationId xmlns:a16="http://schemas.microsoft.com/office/drawing/2014/main" id="{4E07ED9E-5FBD-CAFC-0FEB-51F1EB085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9" name="Rectangle 2088">
            <a:extLst>
              <a:ext uri="{FF2B5EF4-FFF2-40B4-BE49-F238E27FC236}">
                <a16:creationId xmlns:a16="http://schemas.microsoft.com/office/drawing/2014/main" id="{3DE1B25E-3EA3-8B03-3C65-213484FFB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az 4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16BE77E8-2F68-EAE9-B107-F68D19E77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59" y="43104"/>
            <a:ext cx="2717479" cy="710325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C88C6DBC-051A-4F1B-AEBD-2478B1B542EE}"/>
              </a:ext>
            </a:extLst>
          </p:cNvPr>
          <p:cNvSpPr/>
          <p:nvPr/>
        </p:nvSpPr>
        <p:spPr>
          <a:xfrm>
            <a:off x="91865" y="676212"/>
            <a:ext cx="4059221" cy="2502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9130DF0A-BA11-432D-AA69-57E9A1607A80}"/>
              </a:ext>
            </a:extLst>
          </p:cNvPr>
          <p:cNvSpPr txBox="1"/>
          <p:nvPr/>
        </p:nvSpPr>
        <p:spPr>
          <a:xfrm>
            <a:off x="2583180" y="142229"/>
            <a:ext cx="99579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28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Nowoczesne modele GOZ i efekty wdrożeń</a:t>
            </a:r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B5250FF3-C0A7-4618-B15B-55B078601F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099836"/>
              </p:ext>
            </p:extLst>
          </p:nvPr>
        </p:nvGraphicFramePr>
        <p:xfrm>
          <a:off x="201828" y="765735"/>
          <a:ext cx="11788344" cy="5999071"/>
        </p:xfrm>
        <a:graphic>
          <a:graphicData uri="http://schemas.openxmlformats.org/drawingml/2006/table">
            <a:tbl>
              <a:tblPr/>
              <a:tblGrid>
                <a:gridCol w="3223543">
                  <a:extLst>
                    <a:ext uri="{9D8B030D-6E8A-4147-A177-3AD203B41FA5}">
                      <a16:colId xmlns:a16="http://schemas.microsoft.com/office/drawing/2014/main" val="1473790307"/>
                    </a:ext>
                  </a:extLst>
                </a:gridCol>
                <a:gridCol w="4093029">
                  <a:extLst>
                    <a:ext uri="{9D8B030D-6E8A-4147-A177-3AD203B41FA5}">
                      <a16:colId xmlns:a16="http://schemas.microsoft.com/office/drawing/2014/main" val="2284107033"/>
                    </a:ext>
                  </a:extLst>
                </a:gridCol>
                <a:gridCol w="4471772">
                  <a:extLst>
                    <a:ext uri="{9D8B030D-6E8A-4147-A177-3AD203B41FA5}">
                      <a16:colId xmlns:a16="http://schemas.microsoft.com/office/drawing/2014/main" val="3150096982"/>
                    </a:ext>
                  </a:extLst>
                </a:gridCol>
              </a:tblGrid>
              <a:tr h="238928">
                <a:tc>
                  <a:txBody>
                    <a:bodyPr/>
                    <a:lstStyle/>
                    <a:p>
                      <a:pPr algn="ctr"/>
                      <a:r>
                        <a:rPr lang="pl-PL" sz="1600" b="1" noProof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Obszar</a:t>
                      </a:r>
                    </a:p>
                  </a:txBody>
                  <a:tcPr marL="43953" marR="43953" marT="21976" marB="21976" anchor="ctr">
                    <a:lnL>
                      <a:noFill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noProof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Działania / rozwiązania</a:t>
                      </a:r>
                    </a:p>
                  </a:txBody>
                  <a:tcPr marL="43953" marR="43953" marT="21976" marB="21976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noProof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Efekty wdrożenia</a:t>
                      </a:r>
                    </a:p>
                  </a:txBody>
                  <a:tcPr marL="43953" marR="43953" marT="21976" marB="21976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0634902"/>
                  </a:ext>
                </a:extLst>
              </a:tr>
              <a:tr h="962710">
                <a:tc>
                  <a:txBody>
                    <a:bodyPr/>
                    <a:lstStyle/>
                    <a:p>
                      <a:r>
                        <a:rPr lang="pl-PL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💻 </a:t>
                      </a:r>
                      <a:r>
                        <a:rPr lang="pl-PL" sz="16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BIM i cyfrowe modelowanie</a:t>
                      </a:r>
                      <a:endParaRPr lang="pl-PL" sz="16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3953" marR="43953" marT="21976" marB="21976" anchor="ctr">
                    <a:lnL>
                      <a:noFill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planowanie cyklu życia produktów i inwestycji, analiza materiałów i energii, projektowanie pod demontaż i reuse</a:t>
                      </a:r>
                    </a:p>
                  </a:txBody>
                  <a:tcPr marL="43953" marR="43953" marT="21976" marB="21976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ograniczenie strat materiałowych, lepsza efektywność procesów, możliwość ponownego wykorzystania komponentów</a:t>
                      </a:r>
                    </a:p>
                  </a:txBody>
                  <a:tcPr marL="43953" marR="43953" marT="21976" marB="21976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3433837"/>
                  </a:ext>
                </a:extLst>
              </a:tr>
              <a:tr h="781764">
                <a:tc>
                  <a:txBody>
                    <a:bodyPr/>
                    <a:lstStyle/>
                    <a:p>
                      <a:r>
                        <a:rPr lang="it-IT" sz="16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📡 </a:t>
                      </a:r>
                      <a:r>
                        <a:rPr lang="it-IT" sz="16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IoT i monitoring zasobów</a:t>
                      </a:r>
                      <a:endParaRPr lang="it-IT" sz="16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3953" marR="43953" marT="21976" marB="21976" anchor="ctr">
                    <a:lnL>
                      <a:noFill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inteligentne czujniki energii, wody i odpadów, monitoring procesów w czasie rzeczywistym</a:t>
                      </a:r>
                    </a:p>
                  </a:txBody>
                  <a:tcPr marL="43953" marR="43953" marT="21976" marB="21976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redukcja strat, szybsze wykrywanie awarii, optymalizacja zużycia zasobów</a:t>
                      </a:r>
                    </a:p>
                  </a:txBody>
                  <a:tcPr marL="43953" marR="43953" marT="21976" marB="21976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2132164"/>
                  </a:ext>
                </a:extLst>
              </a:tr>
              <a:tr h="600819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🧾 </a:t>
                      </a:r>
                      <a:r>
                        <a:rPr lang="en-US" sz="16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Cyfrowe</a:t>
                      </a:r>
                      <a:r>
                        <a:rPr lang="en-US" sz="16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paszporty</a:t>
                      </a:r>
                      <a:r>
                        <a:rPr lang="en-US" sz="16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materiałowe</a:t>
                      </a:r>
                      <a:endParaRPr lang="en-US" sz="16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3953" marR="43953" marT="21976" marB="21976" anchor="ctr">
                    <a:lnL>
                      <a:noFill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identyfikacja składu materiałów i komponentów, cyfrowa ewidencja produktów</a:t>
                      </a:r>
                    </a:p>
                  </a:txBody>
                  <a:tcPr marL="43953" marR="43953" marT="21976" marB="21976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łatwiejszy odzysk i recykling, większa transparentność łańcucha dostaw</a:t>
                      </a:r>
                    </a:p>
                  </a:txBody>
                  <a:tcPr marL="43953" marR="43953" marT="21976" marB="21976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3547480"/>
                  </a:ext>
                </a:extLst>
              </a:tr>
              <a:tr h="962710">
                <a:tc>
                  <a:txBody>
                    <a:bodyPr/>
                    <a:lstStyle/>
                    <a:p>
                      <a:r>
                        <a:rPr lang="pl-PL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🤖 </a:t>
                      </a:r>
                      <a:r>
                        <a:rPr lang="pl-PL" sz="16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Automatyzacja i analiza danych</a:t>
                      </a:r>
                      <a:endParaRPr lang="pl-PL" sz="16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3953" marR="43953" marT="21976" marB="21976" anchor="ctr">
                    <a:lnL>
                      <a:noFill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AI, analiza danych środowiskowych, raportowanie ESG, optymalizacja logistyki</a:t>
                      </a:r>
                    </a:p>
                  </a:txBody>
                  <a:tcPr marL="43953" marR="43953" marT="21976" marB="21976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zmniejszenie kosztów operacyjnych, lepsze zarządzanie zasobami, wsparcie decyzji strategicznych</a:t>
                      </a:r>
                    </a:p>
                  </a:txBody>
                  <a:tcPr marL="43953" marR="43953" marT="21976" marB="21976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223515"/>
                  </a:ext>
                </a:extLst>
              </a:tr>
              <a:tr h="600819">
                <a:tc>
                  <a:txBody>
                    <a:bodyPr/>
                    <a:lstStyle/>
                    <a:p>
                      <a:r>
                        <a:rPr lang="en-US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🔄 </a:t>
                      </a:r>
                      <a:r>
                        <a:rPr lang="en-US" sz="16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Product-as-a-Service</a:t>
                      </a:r>
                      <a:endParaRPr lang="en-US" sz="16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3953" marR="43953" marT="21976" marB="21976" anchor="ctr">
                    <a:lnL>
                      <a:noFill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produkt oferowany jako usługa, serwis i odzysk po stronie producenta</a:t>
                      </a:r>
                    </a:p>
                  </a:txBody>
                  <a:tcPr marL="43953" marR="43953" marT="21976" marB="21976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wydłużenie cyklu życia produktów, ograniczenie odpadów</a:t>
                      </a:r>
                    </a:p>
                  </a:txBody>
                  <a:tcPr marL="43953" marR="43953" marT="21976" marB="21976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6632228"/>
                  </a:ext>
                </a:extLst>
              </a:tr>
              <a:tr h="600819">
                <a:tc>
                  <a:txBody>
                    <a:bodyPr/>
                    <a:lstStyle/>
                    <a:p>
                      <a:r>
                        <a:rPr lang="en-US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🤝 </a:t>
                      </a:r>
                      <a:r>
                        <a:rPr lang="en-US" sz="16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Sharing economy</a:t>
                      </a:r>
                      <a:endParaRPr lang="en-US" sz="16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3953" marR="43953" marT="21976" marB="21976" anchor="ctr">
                    <a:lnL>
                      <a:noFill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współdzielenie maszyn, sprzętu i infrastruktury</a:t>
                      </a:r>
                    </a:p>
                  </a:txBody>
                  <a:tcPr marL="43953" marR="43953" marT="21976" marB="21976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wyższe wykorzystanie zasobów, zmniejszenie kosztów inwestycyjnych</a:t>
                      </a:r>
                    </a:p>
                  </a:txBody>
                  <a:tcPr marL="43953" marR="43953" marT="21976" marB="21976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817826"/>
                  </a:ext>
                </a:extLst>
              </a:tr>
              <a:tr h="600819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🏭 </a:t>
                      </a:r>
                      <a:r>
                        <a:rPr lang="en-US" sz="16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Symbioza</a:t>
                      </a:r>
                      <a:r>
                        <a:rPr lang="en-US" sz="16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przemysłowa</a:t>
                      </a:r>
                      <a:endParaRPr lang="en-US" sz="16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3953" marR="43953" marT="21976" marB="21976" anchor="ctr">
                    <a:lnL>
                      <a:noFill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wykorzystanie odpadów jednej firmy jako surowców dla innej</a:t>
                      </a:r>
                    </a:p>
                  </a:txBody>
                  <a:tcPr marL="43953" marR="43953" marT="21976" marB="21976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ograniczenie ilości odpadów, zwiększenie efektywności materiałowej</a:t>
                      </a:r>
                    </a:p>
                  </a:txBody>
                  <a:tcPr marL="43953" marR="43953" marT="21976" marB="21976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5446249"/>
                  </a:ext>
                </a:extLst>
              </a:tr>
              <a:tr h="600819">
                <a:tc>
                  <a:txBody>
                    <a:bodyPr/>
                    <a:lstStyle/>
                    <a:p>
                      <a:r>
                        <a:rPr lang="en-US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🚛 </a:t>
                      </a:r>
                      <a:r>
                        <a:rPr lang="en-US" sz="16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Lokalne łańcuchy dostaw</a:t>
                      </a:r>
                      <a:endParaRPr lang="en-US" sz="16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3953" marR="43953" marT="21976" marB="21976" anchor="ctr">
                    <a:lnL>
                      <a:noFill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wykorzystanie lokalnych surowców wtórnych, skracanie transportu</a:t>
                      </a:r>
                    </a:p>
                  </a:txBody>
                  <a:tcPr marL="43953" marR="43953" marT="21976" marB="21976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redukcja emisji transportowych, większa odporność przedsiębiorstw</a:t>
                      </a:r>
                    </a:p>
                  </a:txBody>
                  <a:tcPr marL="43953" marR="43953" marT="21976" marB="21976"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2470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5233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4AC5F-E48F-457E-11DC-D7176603D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8B2E1B-46F7-99F2-B89B-2A5B7FA83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>
                <a:latin typeface="Montserrat" panose="00000500000000000000" pitchFamily="2" charset="-18"/>
              </a:rPr>
              <a:t>Czym dla Państwa jest GOZ?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3E99AC59-912D-E0DB-DDCE-08F2E263E95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16013" y="2478088"/>
          <a:ext cx="10167937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7937">
                  <a:extLst>
                    <a:ext uri="{9D8B030D-6E8A-4147-A177-3AD203B41FA5}">
                      <a16:colId xmlns:a16="http://schemas.microsoft.com/office/drawing/2014/main" val="315502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1.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710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2.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6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3.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890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4.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974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5.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540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6.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965650"/>
                  </a:ext>
                </a:extLst>
              </a:tr>
            </a:tbl>
          </a:graphicData>
        </a:graphic>
      </p:graphicFrame>
      <p:pic>
        <p:nvPicPr>
          <p:cNvPr id="5" name="Obraz 4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E9B1614E-F3DE-C59F-F60B-C2E7649D8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04" y="0"/>
            <a:ext cx="2503871" cy="654489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F16434C4-F08D-5E37-193E-89341AB13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0" y="6199523"/>
            <a:ext cx="7227292" cy="62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378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6E64A-2BEA-8BC4-DA8E-8D60EC63D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900D4A-6C99-56AB-6B82-94F59EF36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7" y="548640"/>
            <a:ext cx="10895457" cy="1718310"/>
          </a:xfrm>
        </p:spPr>
        <p:txBody>
          <a:bodyPr>
            <a:normAutofit fontScale="90000"/>
          </a:bodyPr>
          <a:lstStyle/>
          <a:p>
            <a:r>
              <a:rPr lang="pl-PL" dirty="0">
                <a:latin typeface="Montserrat" panose="00000500000000000000" pitchFamily="2" charset="-18"/>
              </a:rPr>
              <a:t>Jak oceniacie Państwo stopień przygotowania instytucji do wdrożeń GOZ? </a:t>
            </a:r>
            <a:br>
              <a:rPr lang="pl-PL" dirty="0">
                <a:latin typeface="Montserrat" panose="00000500000000000000" pitchFamily="2" charset="-18"/>
              </a:rPr>
            </a:br>
            <a:r>
              <a:rPr lang="pl-PL" dirty="0">
                <a:latin typeface="Montserrat" panose="00000500000000000000" pitchFamily="2" charset="-18"/>
              </a:rPr>
              <a:t>Czy posiadacie Państwo strategię GOZ?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42E1248E-FCA8-5E7E-048A-B48642A9276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16013" y="2478088"/>
          <a:ext cx="10167937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7937">
                  <a:extLst>
                    <a:ext uri="{9D8B030D-6E8A-4147-A177-3AD203B41FA5}">
                      <a16:colId xmlns:a16="http://schemas.microsoft.com/office/drawing/2014/main" val="315502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1.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710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2.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6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3.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890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4.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974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5.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540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6.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965650"/>
                  </a:ext>
                </a:extLst>
              </a:tr>
            </a:tbl>
          </a:graphicData>
        </a:graphic>
      </p:graphicFrame>
      <p:pic>
        <p:nvPicPr>
          <p:cNvPr id="5" name="Obraz 4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52A472AF-64C3-E2DC-E32B-F321B73E2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04" y="0"/>
            <a:ext cx="2503871" cy="654489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37295338-4820-9F2D-EF7C-D35EB7F7D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0" y="6199523"/>
            <a:ext cx="7227292" cy="62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393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AB2EE130-79F8-2189-E76E-2DDF783FC3AB}"/>
              </a:ext>
            </a:extLst>
          </p:cNvPr>
          <p:cNvGraphicFramePr>
            <a:graphicFrameLocks/>
          </p:cNvGraphicFramePr>
          <p:nvPr/>
        </p:nvGraphicFramePr>
        <p:xfrm>
          <a:off x="908304" y="661463"/>
          <a:ext cx="9645397" cy="5396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525">
                  <a:extLst>
                    <a:ext uri="{9D8B030D-6E8A-4147-A177-3AD203B41FA5}">
                      <a16:colId xmlns:a16="http://schemas.microsoft.com/office/drawing/2014/main" val="2753640639"/>
                    </a:ext>
                  </a:extLst>
                </a:gridCol>
                <a:gridCol w="4218238">
                  <a:extLst>
                    <a:ext uri="{9D8B030D-6E8A-4147-A177-3AD203B41FA5}">
                      <a16:colId xmlns:a16="http://schemas.microsoft.com/office/drawing/2014/main" val="865402211"/>
                    </a:ext>
                  </a:extLst>
                </a:gridCol>
                <a:gridCol w="4913634">
                  <a:extLst>
                    <a:ext uri="{9D8B030D-6E8A-4147-A177-3AD203B41FA5}">
                      <a16:colId xmlns:a16="http://schemas.microsoft.com/office/drawing/2014/main" val="1187005466"/>
                    </a:ext>
                  </a:extLst>
                </a:gridCol>
              </a:tblGrid>
              <a:tr h="2677039">
                <a:tc>
                  <a:txBody>
                    <a:bodyPr/>
                    <a:lstStyle/>
                    <a:p>
                      <a:r>
                        <a:rPr lang="pl-PL" dirty="0"/>
                        <a:t>Wewnętrzne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Mocne strony</a:t>
                      </a:r>
                    </a:p>
                    <a:p>
                      <a:endParaRPr lang="pl-PL" dirty="0"/>
                    </a:p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Słabe strony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423484"/>
                  </a:ext>
                </a:extLst>
              </a:tr>
              <a:tr h="2719398">
                <a:tc>
                  <a:txBody>
                    <a:bodyPr/>
                    <a:lstStyle/>
                    <a:p>
                      <a:r>
                        <a:rPr lang="pl-PL" dirty="0"/>
                        <a:t>Wpływ zewnętrzny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Szanse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Zagrożenia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907882"/>
                  </a:ext>
                </a:extLst>
              </a:tr>
            </a:tbl>
          </a:graphicData>
        </a:graphic>
      </p:graphicFrame>
      <p:pic>
        <p:nvPicPr>
          <p:cNvPr id="5" name="Obraz 4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EB980B47-73D0-05CE-B016-45A4FC51EA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04" y="0"/>
            <a:ext cx="2503871" cy="654489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6CF04440-EF2C-4F4C-A1CB-114CD3DED5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0" y="6199523"/>
            <a:ext cx="7227292" cy="62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673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A7A059-448C-7FD6-025A-9A9EA7621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654489"/>
            <a:ext cx="10714482" cy="1602244"/>
          </a:xfrm>
        </p:spPr>
        <p:txBody>
          <a:bodyPr>
            <a:normAutofit fontScale="90000"/>
          </a:bodyPr>
          <a:lstStyle/>
          <a:p>
            <a:r>
              <a:rPr lang="pl-PL" dirty="0">
                <a:latin typeface="Montserrat" panose="00000500000000000000" pitchFamily="2" charset="-18"/>
              </a:rPr>
              <a:t>PRODUKTY- PROCESY-TECHNOLOGIE</a:t>
            </a:r>
            <a:br>
              <a:rPr lang="pl-PL" dirty="0">
                <a:latin typeface="Montserrat" panose="00000500000000000000" pitchFamily="2" charset="-18"/>
              </a:rPr>
            </a:br>
            <a:r>
              <a:rPr lang="pl-PL" dirty="0">
                <a:latin typeface="Montserrat" panose="00000500000000000000" pitchFamily="2" charset="-18"/>
              </a:rPr>
              <a:t>Trendy rozwojowe w sektorze GOZ w perspektywie najbliższych 2-5 lat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BCE152A2-3EE1-B4D4-1071-3ED3637FBF2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16013" y="2478088"/>
          <a:ext cx="10167937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7937">
                  <a:extLst>
                    <a:ext uri="{9D8B030D-6E8A-4147-A177-3AD203B41FA5}">
                      <a16:colId xmlns:a16="http://schemas.microsoft.com/office/drawing/2014/main" val="315502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1.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710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2.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6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3.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890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4.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974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5.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540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6.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965650"/>
                  </a:ext>
                </a:extLst>
              </a:tr>
            </a:tbl>
          </a:graphicData>
        </a:graphic>
      </p:graphicFrame>
      <p:pic>
        <p:nvPicPr>
          <p:cNvPr id="5" name="Obraz 4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4E608174-90F3-3ED1-871D-88F9D946F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04" y="0"/>
            <a:ext cx="2503871" cy="654489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0C635A57-D7B4-241C-2A3B-A42E8ADBF6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0" y="6199523"/>
            <a:ext cx="7227292" cy="62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024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FD1FA8-A11F-7CEE-1203-6A97A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821" y="882015"/>
            <a:ext cx="10168128" cy="1179576"/>
          </a:xfrm>
        </p:spPr>
        <p:txBody>
          <a:bodyPr>
            <a:normAutofit fontScale="90000"/>
          </a:bodyPr>
          <a:lstStyle/>
          <a:p>
            <a:r>
              <a:rPr lang="pl-PL" dirty="0">
                <a:latin typeface="Montserrat" panose="00000500000000000000" pitchFamily="2" charset="-18"/>
              </a:rPr>
              <a:t>PRODUKTY- PROCESY-TECHNOLOGIE</a:t>
            </a:r>
            <a:br>
              <a:rPr lang="pl-PL" dirty="0">
                <a:latin typeface="Montserrat" panose="00000500000000000000" pitchFamily="2" charset="-18"/>
              </a:rPr>
            </a:br>
            <a:r>
              <a:rPr lang="pl-PL" dirty="0">
                <a:latin typeface="Montserrat" panose="00000500000000000000" pitchFamily="2" charset="-18"/>
              </a:rPr>
              <a:t>Trendy rozwojowe w sektorze GOZ w perspektywie najbliższych 2-5 lat</a:t>
            </a:r>
            <a:endParaRPr lang="pl-PL" dirty="0"/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0690EF05-8656-CFD7-AD35-16541F5F4A7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16013" y="2478088"/>
          <a:ext cx="10167936" cy="340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9312">
                  <a:extLst>
                    <a:ext uri="{9D8B030D-6E8A-4147-A177-3AD203B41FA5}">
                      <a16:colId xmlns:a16="http://schemas.microsoft.com/office/drawing/2014/main" val="2066308654"/>
                    </a:ext>
                  </a:extLst>
                </a:gridCol>
                <a:gridCol w="3389312">
                  <a:extLst>
                    <a:ext uri="{9D8B030D-6E8A-4147-A177-3AD203B41FA5}">
                      <a16:colId xmlns:a16="http://schemas.microsoft.com/office/drawing/2014/main" val="1093734601"/>
                    </a:ext>
                  </a:extLst>
                </a:gridCol>
                <a:gridCol w="3389312">
                  <a:extLst>
                    <a:ext uri="{9D8B030D-6E8A-4147-A177-3AD203B41FA5}">
                      <a16:colId xmlns:a16="http://schemas.microsoft.com/office/drawing/2014/main" val="515103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TREND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Potencjał  dla jego rozwinięcia w regionie </a:t>
                      </a:r>
                    </a:p>
                    <a:p>
                      <a:r>
                        <a:rPr lang="pl-PL" dirty="0"/>
                        <a:t>(1 bardzo słaby, 5 bardzo mocny)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Dostępność aparatury badawczej w regionie </a:t>
                      </a:r>
                    </a:p>
                    <a:p>
                      <a:r>
                        <a:rPr lang="pl-PL" dirty="0"/>
                        <a:t>(1 bardzo słaba, 5 bardzo mocna)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296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917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474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873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964428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r>
                        <a:rPr lang="pl-PL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335969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r>
                        <a:rPr lang="pl-PL" dirty="0"/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575039"/>
                  </a:ext>
                </a:extLst>
              </a:tr>
            </a:tbl>
          </a:graphicData>
        </a:graphic>
      </p:graphicFrame>
      <p:pic>
        <p:nvPicPr>
          <p:cNvPr id="5" name="Obraz 4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3A1B6E74-906C-8385-E678-73BB657AD6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948" y="0"/>
            <a:ext cx="2503871" cy="654489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3C4B44BE-AC74-3FC7-4B5F-07A92D2AD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0" y="6199523"/>
            <a:ext cx="7227292" cy="62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030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3CEB2C-FE82-42C8-3E6E-95655A9CC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286" y="660893"/>
            <a:ext cx="10913364" cy="1179576"/>
          </a:xfrm>
        </p:spPr>
        <p:txBody>
          <a:bodyPr>
            <a:noAutofit/>
          </a:bodyPr>
          <a:lstStyle/>
          <a:p>
            <a:r>
              <a:rPr lang="pl-PL" sz="3200" dirty="0">
                <a:latin typeface="Montserrat" panose="00000500000000000000" pitchFamily="2" charset="-18"/>
              </a:rPr>
              <a:t>Potencjał rozwoju perspektywicznych dla regionu technologii/produktów w obszarze GOZ 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80A3C8B8-98A7-FF2C-B54F-7E118AFCCFD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76334" y="2204811"/>
          <a:ext cx="11439332" cy="339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9833">
                  <a:extLst>
                    <a:ext uri="{9D8B030D-6E8A-4147-A177-3AD203B41FA5}">
                      <a16:colId xmlns:a16="http://schemas.microsoft.com/office/drawing/2014/main" val="2728533949"/>
                    </a:ext>
                  </a:extLst>
                </a:gridCol>
                <a:gridCol w="2417484">
                  <a:extLst>
                    <a:ext uri="{9D8B030D-6E8A-4147-A177-3AD203B41FA5}">
                      <a16:colId xmlns:a16="http://schemas.microsoft.com/office/drawing/2014/main" val="1931371667"/>
                    </a:ext>
                  </a:extLst>
                </a:gridCol>
                <a:gridCol w="2984136">
                  <a:extLst>
                    <a:ext uri="{9D8B030D-6E8A-4147-A177-3AD203B41FA5}">
                      <a16:colId xmlns:a16="http://schemas.microsoft.com/office/drawing/2014/main" val="2049290771"/>
                    </a:ext>
                  </a:extLst>
                </a:gridCol>
                <a:gridCol w="3177879">
                  <a:extLst>
                    <a:ext uri="{9D8B030D-6E8A-4147-A177-3AD203B41FA5}">
                      <a16:colId xmlns:a16="http://schemas.microsoft.com/office/drawing/2014/main" val="2207105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Technologia/produkt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Firmy zainteresowane jej/jego rozwojem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Uczelnie i inne podmioty sfery B+R zainteresowane jej/jego rozwojem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Stopień innowacji (1 - niski, 5 - bardzo wysoki)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532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969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463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810368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7025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74638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202478"/>
                  </a:ext>
                </a:extLst>
              </a:tr>
            </a:tbl>
          </a:graphicData>
        </a:graphic>
      </p:graphicFrame>
      <p:pic>
        <p:nvPicPr>
          <p:cNvPr id="5" name="Obraz 4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642BC4EA-3DC4-358E-693F-7509A2924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923" y="0"/>
            <a:ext cx="2503871" cy="654489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FEDC813-0818-DD43-DC87-27382ECB5F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0" y="6199523"/>
            <a:ext cx="7227292" cy="62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9515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C91B69-34DB-21AF-CA36-91D710E58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7" y="915290"/>
            <a:ext cx="10457307" cy="1179576"/>
          </a:xfrm>
        </p:spPr>
        <p:txBody>
          <a:bodyPr>
            <a:normAutofit fontScale="90000"/>
          </a:bodyPr>
          <a:lstStyle/>
          <a:p>
            <a:r>
              <a:rPr lang="pl-PL" dirty="0"/>
              <a:t>Potencjał rozwoju perspektywicznych dla regionu technologii/produktów obszarze GOZ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BB263F54-2CDD-B9B5-203C-4A77110F0106}"/>
              </a:ext>
            </a:extLst>
          </p:cNvPr>
          <p:cNvGraphicFramePr>
            <a:graphicFrameLocks/>
          </p:cNvGraphicFramePr>
          <p:nvPr/>
        </p:nvGraphicFramePr>
        <p:xfrm>
          <a:off x="540921" y="2402840"/>
          <a:ext cx="11392931" cy="330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3154">
                  <a:extLst>
                    <a:ext uri="{9D8B030D-6E8A-4147-A177-3AD203B41FA5}">
                      <a16:colId xmlns:a16="http://schemas.microsoft.com/office/drawing/2014/main" val="2728533949"/>
                    </a:ext>
                  </a:extLst>
                </a:gridCol>
                <a:gridCol w="2552700">
                  <a:extLst>
                    <a:ext uri="{9D8B030D-6E8A-4147-A177-3AD203B41FA5}">
                      <a16:colId xmlns:a16="http://schemas.microsoft.com/office/drawing/2014/main" val="1931371667"/>
                    </a:ext>
                  </a:extLst>
                </a:gridCol>
                <a:gridCol w="2543175">
                  <a:extLst>
                    <a:ext uri="{9D8B030D-6E8A-4147-A177-3AD203B41FA5}">
                      <a16:colId xmlns:a16="http://schemas.microsoft.com/office/drawing/2014/main" val="2049290771"/>
                    </a:ext>
                  </a:extLst>
                </a:gridCol>
                <a:gridCol w="3289786">
                  <a:extLst>
                    <a:ext uri="{9D8B030D-6E8A-4147-A177-3AD203B41FA5}">
                      <a16:colId xmlns:a16="http://schemas.microsoft.com/office/drawing/2014/main" val="2207105181"/>
                    </a:ext>
                  </a:extLst>
                </a:gridCol>
                <a:gridCol w="1424116">
                  <a:extLst>
                    <a:ext uri="{9D8B030D-6E8A-4147-A177-3AD203B41FA5}">
                      <a16:colId xmlns:a16="http://schemas.microsoft.com/office/drawing/2014/main" val="988133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Technologia/produkt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Grupy odbiorców technologii/produktu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Użytkownik końcowy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Geograficzny potencjał rynku (lokalny, regionalny. krajowy, międzynarodowy)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Wielkość potencjalnego rynku </a:t>
                      </a:r>
                    </a:p>
                    <a:p>
                      <a:r>
                        <a:rPr lang="pl-PL" dirty="0"/>
                        <a:t>niski/średni/duży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532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969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463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810368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702506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687040"/>
                  </a:ext>
                </a:extLst>
              </a:tr>
            </a:tbl>
          </a:graphicData>
        </a:graphic>
      </p:graphicFrame>
      <p:pic>
        <p:nvPicPr>
          <p:cNvPr id="5" name="Obraz 4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A099F5ED-6893-EBB5-61D4-8358FF190C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8" y="146147"/>
            <a:ext cx="2503871" cy="654489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12164652-32AB-C432-CF59-44D7FEA994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0" y="6199523"/>
            <a:ext cx="7227292" cy="62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850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A7A059-448C-7FD6-025A-9A9EA7621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7" y="548640"/>
            <a:ext cx="10552557" cy="1179576"/>
          </a:xfrm>
        </p:spPr>
        <p:txBody>
          <a:bodyPr>
            <a:normAutofit/>
          </a:bodyPr>
          <a:lstStyle/>
          <a:p>
            <a:pPr lvl="0"/>
            <a:r>
              <a:rPr lang="pl-PL" dirty="0"/>
              <a:t>Dobre praktyki, porażki i „</a:t>
            </a:r>
            <a:r>
              <a:rPr lang="pl-PL" dirty="0" err="1"/>
              <a:t>lessons</a:t>
            </a:r>
            <a:r>
              <a:rPr lang="pl-PL" dirty="0"/>
              <a:t> </a:t>
            </a:r>
            <a:r>
              <a:rPr lang="pl-PL" dirty="0" err="1"/>
              <a:t>learnt</a:t>
            </a:r>
            <a:r>
              <a:rPr lang="pl-PL" dirty="0"/>
              <a:t>”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BCE152A2-3EE1-B4D4-1071-3ED3637FBF2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16013" y="2478088"/>
          <a:ext cx="10167937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7937">
                  <a:extLst>
                    <a:ext uri="{9D8B030D-6E8A-4147-A177-3AD203B41FA5}">
                      <a16:colId xmlns:a16="http://schemas.microsoft.com/office/drawing/2014/main" val="315502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1.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710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2.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6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3.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890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4.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974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5.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540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6.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965650"/>
                  </a:ext>
                </a:extLst>
              </a:tr>
            </a:tbl>
          </a:graphicData>
        </a:graphic>
      </p:graphicFrame>
      <p:pic>
        <p:nvPicPr>
          <p:cNvPr id="5" name="Obraz 4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4E608174-90F3-3ED1-871D-88F9D946F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04" y="0"/>
            <a:ext cx="2503871" cy="654489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1F4E5930-F2F9-A7A9-A778-702BBA497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0" y="6199523"/>
            <a:ext cx="7227292" cy="62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415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A0CB6-ECCC-6F5F-84FB-7DCF8A071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12DEEB-4D4A-8E68-3055-87D1B31DE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7" y="548640"/>
            <a:ext cx="10552557" cy="1179576"/>
          </a:xfrm>
        </p:spPr>
        <p:txBody>
          <a:bodyPr>
            <a:normAutofit fontScale="90000"/>
          </a:bodyPr>
          <a:lstStyle/>
          <a:p>
            <a:r>
              <a:rPr lang="pl-PL" dirty="0"/>
              <a:t>Rekomendacje dotyczące instrumentów oraz form wsparcia rozwoju GOZ w Małopolsce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63D737C2-33C0-960B-677B-2945D929485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16013" y="2478088"/>
          <a:ext cx="10167937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7937">
                  <a:extLst>
                    <a:ext uri="{9D8B030D-6E8A-4147-A177-3AD203B41FA5}">
                      <a16:colId xmlns:a16="http://schemas.microsoft.com/office/drawing/2014/main" val="315502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1.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710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2.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6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3.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890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4.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974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5.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540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6.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965650"/>
                  </a:ext>
                </a:extLst>
              </a:tr>
            </a:tbl>
          </a:graphicData>
        </a:graphic>
      </p:graphicFrame>
      <p:pic>
        <p:nvPicPr>
          <p:cNvPr id="5" name="Obraz 4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8EDC4210-301C-9FBD-8074-93D80BA56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04" y="0"/>
            <a:ext cx="2503871" cy="654489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EC2A9BE7-814F-D74B-3F88-C5632AB81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0" y="6199523"/>
            <a:ext cx="7227292" cy="62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59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7" name="Rectangle 2076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79" name="Rectangle 2078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1" name="Rectangle 2080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83" name="Rectangle 2082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085" name="Rectangle 2084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087" name="Rectangle 2086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9" name="Rectangle 208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14A44C8-9414-3701-E57B-9C1C4C1A76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0" y="6141630"/>
            <a:ext cx="7901538" cy="678449"/>
          </a:xfrm>
          <a:prstGeom prst="rect">
            <a:avLst/>
          </a:prstGeom>
        </p:spPr>
      </p:pic>
      <p:pic>
        <p:nvPicPr>
          <p:cNvPr id="8" name="Obraz 7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3AD28868-3F17-E670-A837-474EF9F90F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38" y="272718"/>
            <a:ext cx="2627206" cy="686727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1B7F999B-2719-48F1-9D4D-44F574353B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2" r="1389"/>
          <a:stretch/>
        </p:blipFill>
        <p:spPr>
          <a:xfrm>
            <a:off x="5593439" y="1115433"/>
            <a:ext cx="6481323" cy="4393437"/>
          </a:xfrm>
          <a:prstGeom prst="rect">
            <a:avLst/>
          </a:prstGeom>
        </p:spPr>
      </p:pic>
      <p:sp>
        <p:nvSpPr>
          <p:cNvPr id="22" name="Prostokąt 17">
            <a:extLst>
              <a:ext uri="{FF2B5EF4-FFF2-40B4-BE49-F238E27FC236}">
                <a16:creationId xmlns:a16="http://schemas.microsoft.com/office/drawing/2014/main" id="{9EA90103-A64C-406C-B6F1-08E5934A6E12}"/>
              </a:ext>
            </a:extLst>
          </p:cNvPr>
          <p:cNvSpPr/>
          <p:nvPr/>
        </p:nvSpPr>
        <p:spPr>
          <a:xfrm>
            <a:off x="2626045" y="325223"/>
            <a:ext cx="95659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200" b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Projekt RM SLO PLUS Hub 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4612483C-AB35-4AE4-9E01-2E4AB3A9F26E}"/>
              </a:ext>
            </a:extLst>
          </p:cNvPr>
          <p:cNvSpPr/>
          <p:nvPr/>
        </p:nvSpPr>
        <p:spPr>
          <a:xfrm>
            <a:off x="117238" y="1115433"/>
            <a:ext cx="4581762" cy="19592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32">
            <a:extLst>
              <a:ext uri="{FF2B5EF4-FFF2-40B4-BE49-F238E27FC236}">
                <a16:creationId xmlns:a16="http://schemas.microsoft.com/office/drawing/2014/main" id="{D578AA0F-3E60-432B-8A3D-B951EFEF7BFA}"/>
              </a:ext>
            </a:extLst>
          </p:cNvPr>
          <p:cNvSpPr txBox="1"/>
          <p:nvPr/>
        </p:nvSpPr>
        <p:spPr>
          <a:xfrm>
            <a:off x="269303" y="1402300"/>
            <a:ext cx="5250117" cy="46782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l-P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Webinarium Social License to Operate (SLO) w europejskim sektorze surowców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pl-PL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l-P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Szkolenie odbędzie się w 26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 maja w godzinach 10.00-13.00 i dedykowane jest dla studentów, doktorantów i praktyków zajmujących się ESG, pozwoleniami czy zarządzaniem firmami, głównie z przemysłu surowcowego, w tym recyklingu.</a:t>
            </a: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1600" b="1" dirty="0"/>
          </a:p>
          <a:p>
            <a:endParaRPr lang="pl-PL" sz="2000" noProof="0" dirty="0">
              <a:solidFill>
                <a:srgbClr val="022933"/>
              </a:solidFill>
              <a:latin typeface="Aptos"/>
              <a:ea typeface="Aptos"/>
              <a:cs typeface="Aptos"/>
              <a:sym typeface="Aptos"/>
            </a:endParaRP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8F24451B-1C51-458C-978E-644C1E300A5F}"/>
              </a:ext>
            </a:extLst>
          </p:cNvPr>
          <p:cNvSpPr txBox="1"/>
          <p:nvPr/>
        </p:nvSpPr>
        <p:spPr>
          <a:xfrm>
            <a:off x="176761" y="5519588"/>
            <a:ext cx="118384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https://</a:t>
            </a:r>
            <a:r>
              <a:rPr lang="pl-PL" sz="1800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link.webropolsurveys.com</a:t>
            </a:r>
            <a:r>
              <a:rPr lang="pl-PL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/</a:t>
            </a:r>
            <a:r>
              <a:rPr lang="pl-PL" sz="1800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EventParticipation</a:t>
            </a:r>
            <a:r>
              <a:rPr lang="pl-PL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/</a:t>
            </a:r>
            <a:r>
              <a:rPr lang="pl-PL" sz="1800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EventPublic</a:t>
            </a:r>
            <a:r>
              <a:rPr lang="pl-PL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/</a:t>
            </a:r>
            <a:r>
              <a:rPr lang="pl-PL" sz="1800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a704a442-32b6-4830-bcda-b4000705918b?displayId</a:t>
            </a:r>
            <a:r>
              <a:rPr lang="pl-PL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=</a:t>
            </a:r>
            <a:r>
              <a:rPr lang="pl-PL" sz="1800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Fin3642234</a:t>
            </a:r>
            <a:endParaRPr lang="pl-PL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432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7" name="Rectangle 2076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79" name="Rectangle 2078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1" name="Rectangle 2080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83" name="Rectangle 2082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085" name="Rectangle 2084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087" name="Rectangle 2086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9" name="Rectangle 208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4612483C-AB35-4AE4-9E01-2E4AB3A9F26E}"/>
              </a:ext>
            </a:extLst>
          </p:cNvPr>
          <p:cNvSpPr/>
          <p:nvPr/>
        </p:nvSpPr>
        <p:spPr>
          <a:xfrm>
            <a:off x="0" y="511823"/>
            <a:ext cx="3886200" cy="19592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D0BFB707-0BD6-4814-83D7-CCF130F61B8E}"/>
              </a:ext>
            </a:extLst>
          </p:cNvPr>
          <p:cNvSpPr/>
          <p:nvPr/>
        </p:nvSpPr>
        <p:spPr>
          <a:xfrm>
            <a:off x="1" y="1"/>
            <a:ext cx="12074762" cy="1473151"/>
          </a:xfrm>
          <a:custGeom>
            <a:avLst/>
            <a:gdLst/>
            <a:ahLst/>
            <a:cxnLst/>
            <a:rect l="l" t="t" r="r" b="b"/>
            <a:pathLst>
              <a:path w="34928381" h="3932982">
                <a:moveTo>
                  <a:pt x="0" y="0"/>
                </a:moveTo>
                <a:lnTo>
                  <a:pt x="34928381" y="0"/>
                </a:lnTo>
                <a:lnTo>
                  <a:pt x="34928381" y="3932982"/>
                </a:lnTo>
                <a:lnTo>
                  <a:pt x="0" y="39329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0999"/>
            </a:blip>
            <a:stretch>
              <a:fillRect l="-1684" t="-8744" r="-1991" b="-505270"/>
            </a:stretch>
          </a:blipFill>
        </p:spPr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D5462F4C-608C-4BBE-9536-3CE491839457}"/>
              </a:ext>
            </a:extLst>
          </p:cNvPr>
          <p:cNvSpPr/>
          <p:nvPr/>
        </p:nvSpPr>
        <p:spPr>
          <a:xfrm>
            <a:off x="1913464" y="92328"/>
            <a:ext cx="7157965" cy="1237895"/>
          </a:xfrm>
          <a:custGeom>
            <a:avLst/>
            <a:gdLst/>
            <a:ahLst/>
            <a:cxnLst/>
            <a:rect l="l" t="t" r="r" b="b"/>
            <a:pathLst>
              <a:path w="22575048" h="3622707">
                <a:moveTo>
                  <a:pt x="0" y="0"/>
                </a:moveTo>
                <a:lnTo>
                  <a:pt x="22575048" y="0"/>
                </a:lnTo>
                <a:lnTo>
                  <a:pt x="22575048" y="3622708"/>
                </a:lnTo>
                <a:lnTo>
                  <a:pt x="0" y="36227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024" t="-77179" b="-855625"/>
            </a:stretch>
          </a:blipFill>
        </p:spPr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C2182C5C-A17E-4FD3-A891-6F8E71BFEE56}"/>
              </a:ext>
            </a:extLst>
          </p:cNvPr>
          <p:cNvSpPr/>
          <p:nvPr/>
        </p:nvSpPr>
        <p:spPr>
          <a:xfrm>
            <a:off x="179363" y="92328"/>
            <a:ext cx="1414630" cy="1389968"/>
          </a:xfrm>
          <a:custGeom>
            <a:avLst/>
            <a:gdLst/>
            <a:ahLst/>
            <a:cxnLst/>
            <a:rect l="l" t="t" r="r" b="b"/>
            <a:pathLst>
              <a:path w="3855413" h="3855413">
                <a:moveTo>
                  <a:pt x="0" y="0"/>
                </a:moveTo>
                <a:lnTo>
                  <a:pt x="3855413" y="0"/>
                </a:lnTo>
                <a:lnTo>
                  <a:pt x="3855413" y="3855413"/>
                </a:lnTo>
                <a:lnTo>
                  <a:pt x="0" y="38554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0" name="Freeform 12">
            <a:extLst>
              <a:ext uri="{FF2B5EF4-FFF2-40B4-BE49-F238E27FC236}">
                <a16:creationId xmlns:a16="http://schemas.microsoft.com/office/drawing/2014/main" id="{1EAF4723-480B-4815-BECA-CCCF788D2F11}"/>
              </a:ext>
            </a:extLst>
          </p:cNvPr>
          <p:cNvSpPr/>
          <p:nvPr/>
        </p:nvSpPr>
        <p:spPr>
          <a:xfrm>
            <a:off x="437702" y="1892647"/>
            <a:ext cx="5267803" cy="4873025"/>
          </a:xfrm>
          <a:custGeom>
            <a:avLst/>
            <a:gdLst/>
            <a:ahLst/>
            <a:cxnLst/>
            <a:rect l="l" t="t" r="r" b="b"/>
            <a:pathLst>
              <a:path w="16052411" h="15109332">
                <a:moveTo>
                  <a:pt x="0" y="0"/>
                </a:moveTo>
                <a:lnTo>
                  <a:pt x="16052412" y="0"/>
                </a:lnTo>
                <a:lnTo>
                  <a:pt x="16052412" y="15109332"/>
                </a:lnTo>
                <a:lnTo>
                  <a:pt x="0" y="151093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1" name="TextBox 14">
            <a:extLst>
              <a:ext uri="{FF2B5EF4-FFF2-40B4-BE49-F238E27FC236}">
                <a16:creationId xmlns:a16="http://schemas.microsoft.com/office/drawing/2014/main" id="{E69A8BC3-0D07-4A5D-A572-8CB7B0EECE11}"/>
              </a:ext>
            </a:extLst>
          </p:cNvPr>
          <p:cNvSpPr txBox="1"/>
          <p:nvPr/>
        </p:nvSpPr>
        <p:spPr>
          <a:xfrm>
            <a:off x="-755518" y="1160217"/>
            <a:ext cx="7654242" cy="7680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to Serif Bold"/>
              </a:rPr>
              <a:t>1880 - 1999</a:t>
            </a:r>
          </a:p>
        </p:txBody>
      </p:sp>
      <p:sp>
        <p:nvSpPr>
          <p:cNvPr id="23" name="Freeform 4">
            <a:extLst>
              <a:ext uri="{FF2B5EF4-FFF2-40B4-BE49-F238E27FC236}">
                <a16:creationId xmlns:a16="http://schemas.microsoft.com/office/drawing/2014/main" id="{6EFFA66B-3153-4A71-804C-07734E097D03}"/>
              </a:ext>
            </a:extLst>
          </p:cNvPr>
          <p:cNvSpPr/>
          <p:nvPr/>
        </p:nvSpPr>
        <p:spPr>
          <a:xfrm>
            <a:off x="6107713" y="1789226"/>
            <a:ext cx="5747169" cy="4976446"/>
          </a:xfrm>
          <a:custGeom>
            <a:avLst/>
            <a:gdLst/>
            <a:ahLst/>
            <a:cxnLst/>
            <a:rect l="l" t="t" r="r" b="b"/>
            <a:pathLst>
              <a:path w="16168743" h="15319884">
                <a:moveTo>
                  <a:pt x="0" y="0"/>
                </a:moveTo>
                <a:lnTo>
                  <a:pt x="16168743" y="0"/>
                </a:lnTo>
                <a:lnTo>
                  <a:pt x="16168743" y="15319884"/>
                </a:lnTo>
                <a:lnTo>
                  <a:pt x="0" y="153198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FCF473E3-32C9-4C7F-8389-16287B9B8732}"/>
              </a:ext>
            </a:extLst>
          </p:cNvPr>
          <p:cNvSpPr/>
          <p:nvPr/>
        </p:nvSpPr>
        <p:spPr>
          <a:xfrm>
            <a:off x="6143206" y="1928248"/>
            <a:ext cx="1815714" cy="2412654"/>
          </a:xfrm>
          <a:custGeom>
            <a:avLst/>
            <a:gdLst/>
            <a:ahLst/>
            <a:cxnLst/>
            <a:rect l="l" t="t" r="r" b="b"/>
            <a:pathLst>
              <a:path w="5034094" h="7163996">
                <a:moveTo>
                  <a:pt x="0" y="0"/>
                </a:moveTo>
                <a:lnTo>
                  <a:pt x="5034094" y="0"/>
                </a:lnTo>
                <a:lnTo>
                  <a:pt x="5034094" y="7163995"/>
                </a:lnTo>
                <a:lnTo>
                  <a:pt x="0" y="71639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75" r="-75"/>
            </a:stretch>
          </a:blipFill>
        </p:spPr>
      </p:sp>
      <p:sp>
        <p:nvSpPr>
          <p:cNvPr id="26" name="TextBox 14">
            <a:extLst>
              <a:ext uri="{FF2B5EF4-FFF2-40B4-BE49-F238E27FC236}">
                <a16:creationId xmlns:a16="http://schemas.microsoft.com/office/drawing/2014/main" id="{A2900477-4114-4826-9CE7-D7A1C80C8409}"/>
              </a:ext>
            </a:extLst>
          </p:cNvPr>
          <p:cNvSpPr txBox="1"/>
          <p:nvPr/>
        </p:nvSpPr>
        <p:spPr>
          <a:xfrm>
            <a:off x="5154176" y="1172333"/>
            <a:ext cx="7654242" cy="7680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pl-PL" sz="2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to Serif Bold"/>
              </a:rPr>
              <a:t>2000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to Serif Bold"/>
              </a:rPr>
              <a:t> - </a:t>
            </a:r>
            <a:r>
              <a:rPr lang="pl-PL" sz="2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to Serif Bold"/>
              </a:rPr>
              <a:t>2026</a:t>
            </a:r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to Serif Bold"/>
            </a:endParaRPr>
          </a:p>
        </p:txBody>
      </p:sp>
    </p:spTree>
    <p:extLst>
      <p:ext uri="{BB962C8B-B14F-4D97-AF65-F5344CB8AC3E}">
        <p14:creationId xmlns:p14="http://schemas.microsoft.com/office/powerpoint/2010/main" val="2256030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4098" name="Picture 2" descr="Gospodarka obiegu zamkniętego – dotacje na rozwój">
            <a:extLst>
              <a:ext uri="{FF2B5EF4-FFF2-40B4-BE49-F238E27FC236}">
                <a16:creationId xmlns:a16="http://schemas.microsoft.com/office/drawing/2014/main" id="{5D0DF0B8-5449-4E59-9EAD-E807B09EA5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323" b="12315"/>
          <a:stretch/>
        </p:blipFill>
        <p:spPr bwMode="auto">
          <a:xfrm>
            <a:off x="0" y="0"/>
            <a:ext cx="12192004" cy="5575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ytuł 1">
            <a:extLst>
              <a:ext uri="{FF2B5EF4-FFF2-40B4-BE49-F238E27FC236}">
                <a16:creationId xmlns:a16="http://schemas.microsoft.com/office/drawing/2014/main" id="{DAF234D0-364C-43F5-B3E4-551B497940A8}"/>
              </a:ext>
            </a:extLst>
          </p:cNvPr>
          <p:cNvSpPr txBox="1">
            <a:spLocks/>
          </p:cNvSpPr>
          <p:nvPr/>
        </p:nvSpPr>
        <p:spPr>
          <a:xfrm>
            <a:off x="19" y="-654698"/>
            <a:ext cx="12191981" cy="44700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pl-PL" sz="670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670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WARSZTATY SMART LAB </a:t>
            </a:r>
            <a:br>
              <a:rPr lang="pl-PL" sz="670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670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"GOZ, recykling i ponowne wykorzystanie materiałów w przemyśle"</a:t>
            </a:r>
            <a:br>
              <a:rPr lang="pl-PL" sz="67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endParaRPr lang="en-US" sz="3100" dirty="0"/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3629193F-1F33-4B12-B9A0-EBCEB2C5787E}"/>
              </a:ext>
            </a:extLst>
          </p:cNvPr>
          <p:cNvSpPr txBox="1"/>
          <p:nvPr/>
        </p:nvSpPr>
        <p:spPr>
          <a:xfrm>
            <a:off x="696191" y="5733273"/>
            <a:ext cx="9338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9963B">
                    <a:lumMod val="50000"/>
                  </a:srgbClr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Dziękujemy za dyskusje! Zapraszamy do współpracy w ramach platformy !!!!</a:t>
            </a:r>
          </a:p>
        </p:txBody>
      </p:sp>
      <p:pic>
        <p:nvPicPr>
          <p:cNvPr id="19" name="Picture 6" descr="Innowacyjny Start - Innowacyjny Start">
            <a:extLst>
              <a:ext uri="{FF2B5EF4-FFF2-40B4-BE49-F238E27FC236}">
                <a16:creationId xmlns:a16="http://schemas.microsoft.com/office/drawing/2014/main" id="{3C3244C0-76BC-4A7E-8C50-63B77CC9A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0742" y="4899669"/>
            <a:ext cx="2177872" cy="136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08B23A78-C4A5-4FB4-B409-09B95FFE3E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260838"/>
            <a:ext cx="7589524" cy="59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113360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12887</TotalTime>
  <Words>967</Words>
  <Application>Microsoft Office PowerPoint</Application>
  <PresentationFormat>Panoramiczny</PresentationFormat>
  <Paragraphs>154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7" baseType="lpstr">
      <vt:lpstr>Aptos</vt:lpstr>
      <vt:lpstr>Arial</vt:lpstr>
      <vt:lpstr>Calibri</vt:lpstr>
      <vt:lpstr>Montserrat</vt:lpstr>
      <vt:lpstr>Neue Haas Grotesk Text Pro</vt:lpstr>
      <vt:lpstr>Wingdings</vt:lpstr>
      <vt:lpstr>AccentBoxVTI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Czym dla Państwa jest GOZ?</vt:lpstr>
      <vt:lpstr>Jak oceniacie Państwo stopień przygotowania instytucji do wdrożeń GOZ?  Czy posiadacie Państwo strategię GOZ?</vt:lpstr>
      <vt:lpstr>Prezentacja programu PowerPoint</vt:lpstr>
      <vt:lpstr>PRODUKTY- PROCESY-TECHNOLOGIE Trendy rozwojowe w sektorze GOZ w perspektywie najbliższych 2-5 lat</vt:lpstr>
      <vt:lpstr>PRODUKTY- PROCESY-TECHNOLOGIE Trendy rozwojowe w sektorze GOZ w perspektywie najbliższych 2-5 lat</vt:lpstr>
      <vt:lpstr>Potencjał rozwoju perspektywicznych dla regionu technologii/produktów w obszarze GOZ </vt:lpstr>
      <vt:lpstr>Potencjał rozwoju perspektywicznych dla regionu technologii/produktów obszarze GOZ</vt:lpstr>
      <vt:lpstr>Dobre praktyki, porażki i „lessons learnt”</vt:lpstr>
      <vt:lpstr>Rekomendacje dotyczące instrumentów oraz form wsparcia rozwoju GOZ w Małopolsce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and sustainable Energy</dc:title>
  <dc:creator>Irena Łobocka</dc:creator>
  <cp:lastModifiedBy>Justyna Kobylarczyk</cp:lastModifiedBy>
  <cp:revision>60</cp:revision>
  <dcterms:created xsi:type="dcterms:W3CDTF">2023-11-05T20:04:19Z</dcterms:created>
  <dcterms:modified xsi:type="dcterms:W3CDTF">2026-05-14T06:13:56Z</dcterms:modified>
</cp:coreProperties>
</file>